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7727" r:id="rId1"/>
  </p:sldMasterIdLst>
  <p:notesMasterIdLst>
    <p:notesMasterId r:id="rId17"/>
  </p:notesMasterIdLst>
  <p:sldIdLst>
    <p:sldId id="1824" r:id="rId2"/>
    <p:sldId id="1828" r:id="rId3"/>
    <p:sldId id="1829" r:id="rId4"/>
    <p:sldId id="1830" r:id="rId5"/>
    <p:sldId id="1831" r:id="rId6"/>
    <p:sldId id="1832" r:id="rId7"/>
    <p:sldId id="1833" r:id="rId8"/>
    <p:sldId id="1839" r:id="rId9"/>
    <p:sldId id="1834" r:id="rId10"/>
    <p:sldId id="1835" r:id="rId11"/>
    <p:sldId id="1836" r:id="rId12"/>
    <p:sldId id="1837" r:id="rId13"/>
    <p:sldId id="1838" r:id="rId14"/>
    <p:sldId id="1840" r:id="rId15"/>
    <p:sldId id="1841" r:id="rId16"/>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C7EB"/>
    <a:srgbClr val="A954C4"/>
    <a:srgbClr val="9A3FB7"/>
    <a:srgbClr val="EEDDF3"/>
    <a:srgbClr val="DEBEE8"/>
    <a:srgbClr val="BB0BF9"/>
    <a:srgbClr val="461DF3"/>
    <a:srgbClr val="FFFF66"/>
    <a:srgbClr val="F7DEDE"/>
    <a:srgbClr val="F0B1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7" autoAdjust="0"/>
    <p:restoredTop sz="92037" autoAdjust="0"/>
  </p:normalViewPr>
  <p:slideViewPr>
    <p:cSldViewPr>
      <p:cViewPr varScale="1">
        <p:scale>
          <a:sx n="105" d="100"/>
          <a:sy n="105" d="100"/>
        </p:scale>
        <p:origin x="414" y="108"/>
      </p:cViewPr>
      <p:guideLst>
        <p:guide orient="horz" pos="2160"/>
        <p:guide pos="3840"/>
      </p:guideLst>
    </p:cSldViewPr>
  </p:slideViewPr>
  <p:outlineViewPr>
    <p:cViewPr>
      <p:scale>
        <a:sx n="33" d="100"/>
        <a:sy n="33" d="100"/>
      </p:scale>
      <p:origin x="0" y="-2436"/>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81" d="100"/>
          <a:sy n="81" d="100"/>
        </p:scale>
        <p:origin x="4008" y="90"/>
      </p:cViewPr>
      <p:guideLst>
        <p:guide orient="horz" pos="3108"/>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B2A7F70-27D6-4415-B971-A62E33C01594}"/>
              </a:ext>
            </a:extLst>
          </p:cNvPr>
          <p:cNvSpPr>
            <a:spLocks noGrp="1"/>
          </p:cNvSpPr>
          <p:nvPr>
            <p:ph type="hdr" sz="quarter"/>
          </p:nvPr>
        </p:nvSpPr>
        <p:spPr>
          <a:xfrm>
            <a:off x="0" y="0"/>
            <a:ext cx="2918468" cy="493941"/>
          </a:xfrm>
          <a:prstGeom prst="rect">
            <a:avLst/>
          </a:prstGeom>
        </p:spPr>
        <p:txBody>
          <a:bodyPr vert="horz" lIns="94858" tIns="47429" rIns="94858" bIns="47429" rtlCol="0"/>
          <a:lstStyle>
            <a:lvl1pPr algn="l" eaLnBrk="1" fontAlgn="auto" hangingPunct="1">
              <a:spcBef>
                <a:spcPts val="0"/>
              </a:spcBef>
              <a:spcAft>
                <a:spcPts val="0"/>
              </a:spcAft>
              <a:defRPr sz="1300">
                <a:latin typeface="+mn-lt"/>
                <a:ea typeface="+mn-ea"/>
              </a:defRPr>
            </a:lvl1pPr>
          </a:lstStyle>
          <a:p>
            <a:pPr>
              <a:defRPr/>
            </a:pPr>
            <a:endParaRPr lang="ja-JP" altLang="en-US"/>
          </a:p>
        </p:txBody>
      </p:sp>
      <p:sp>
        <p:nvSpPr>
          <p:cNvPr id="3" name="日付プレースホルダー 2">
            <a:extLst>
              <a:ext uri="{FF2B5EF4-FFF2-40B4-BE49-F238E27FC236}">
                <a16:creationId xmlns:a16="http://schemas.microsoft.com/office/drawing/2014/main" id="{584FA635-9C08-4322-A6BB-EAFA69B8C5F5}"/>
              </a:ext>
            </a:extLst>
          </p:cNvPr>
          <p:cNvSpPr>
            <a:spLocks noGrp="1"/>
          </p:cNvSpPr>
          <p:nvPr>
            <p:ph type="dt" idx="1"/>
          </p:nvPr>
        </p:nvSpPr>
        <p:spPr>
          <a:xfrm>
            <a:off x="3815742" y="0"/>
            <a:ext cx="2918468" cy="493941"/>
          </a:xfrm>
          <a:prstGeom prst="rect">
            <a:avLst/>
          </a:prstGeom>
        </p:spPr>
        <p:txBody>
          <a:bodyPr vert="horz" lIns="94858" tIns="47429" rIns="94858" bIns="47429" rtlCol="0"/>
          <a:lstStyle>
            <a:lvl1pPr algn="r" eaLnBrk="1" fontAlgn="auto" hangingPunct="1">
              <a:spcBef>
                <a:spcPts val="0"/>
              </a:spcBef>
              <a:spcAft>
                <a:spcPts val="0"/>
              </a:spcAft>
              <a:defRPr sz="1300">
                <a:latin typeface="+mn-lt"/>
                <a:ea typeface="+mn-ea"/>
              </a:defRPr>
            </a:lvl1pPr>
          </a:lstStyle>
          <a:p>
            <a:pPr>
              <a:defRPr/>
            </a:pPr>
            <a:fld id="{19BD1A12-2631-480B-92AF-9772FFE5DA35}" type="datetimeFigureOut">
              <a:rPr lang="ja-JP" altLang="en-US"/>
              <a:pPr>
                <a:defRPr/>
              </a:pPr>
              <a:t>2021/9/14</a:t>
            </a:fld>
            <a:endParaRPr lang="ja-JP" altLang="en-US"/>
          </a:p>
        </p:txBody>
      </p:sp>
      <p:sp>
        <p:nvSpPr>
          <p:cNvPr id="4" name="スライド イメージ プレースホルダー 3">
            <a:extLst>
              <a:ext uri="{FF2B5EF4-FFF2-40B4-BE49-F238E27FC236}">
                <a16:creationId xmlns:a16="http://schemas.microsoft.com/office/drawing/2014/main" id="{CCD579FE-FFA8-4D7C-834E-E1EC0AC26C72}"/>
              </a:ext>
            </a:extLst>
          </p:cNvPr>
          <p:cNvSpPr>
            <a:spLocks noGrp="1" noRot="1" noChangeAspect="1"/>
          </p:cNvSpPr>
          <p:nvPr>
            <p:ph type="sldImg" idx="2"/>
          </p:nvPr>
        </p:nvSpPr>
        <p:spPr>
          <a:xfrm>
            <a:off x="80963" y="739775"/>
            <a:ext cx="6573837" cy="3698875"/>
          </a:xfrm>
          <a:prstGeom prst="rect">
            <a:avLst/>
          </a:prstGeom>
          <a:noFill/>
          <a:ln w="12700">
            <a:solidFill>
              <a:prstClr val="black"/>
            </a:solidFill>
          </a:ln>
        </p:spPr>
        <p:txBody>
          <a:bodyPr vert="horz" lIns="94858" tIns="47429" rIns="94858" bIns="47429"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982483FE-558F-43B6-83F0-27B8BF55A34D}"/>
              </a:ext>
            </a:extLst>
          </p:cNvPr>
          <p:cNvSpPr>
            <a:spLocks noGrp="1"/>
          </p:cNvSpPr>
          <p:nvPr>
            <p:ph type="body" sz="quarter" idx="3"/>
          </p:nvPr>
        </p:nvSpPr>
        <p:spPr>
          <a:xfrm>
            <a:off x="673732" y="4686186"/>
            <a:ext cx="5388300" cy="4440779"/>
          </a:xfrm>
          <a:prstGeom prst="rect">
            <a:avLst/>
          </a:prstGeom>
        </p:spPr>
        <p:txBody>
          <a:bodyPr vert="horz" lIns="94858" tIns="47429" rIns="94858" bIns="47429"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9FD532CB-82A1-428C-9B7C-C91323BC4BD3}"/>
              </a:ext>
            </a:extLst>
          </p:cNvPr>
          <p:cNvSpPr>
            <a:spLocks noGrp="1"/>
          </p:cNvSpPr>
          <p:nvPr>
            <p:ph type="ftr" sz="quarter" idx="4"/>
          </p:nvPr>
        </p:nvSpPr>
        <p:spPr>
          <a:xfrm>
            <a:off x="0" y="9370809"/>
            <a:ext cx="2918468" cy="493941"/>
          </a:xfrm>
          <a:prstGeom prst="rect">
            <a:avLst/>
          </a:prstGeom>
        </p:spPr>
        <p:txBody>
          <a:bodyPr vert="horz" lIns="94858" tIns="47429" rIns="94858" bIns="47429" rtlCol="0" anchor="b"/>
          <a:lstStyle>
            <a:lvl1pPr algn="l" eaLnBrk="1" fontAlgn="auto" hangingPunct="1">
              <a:spcBef>
                <a:spcPts val="0"/>
              </a:spcBef>
              <a:spcAft>
                <a:spcPts val="0"/>
              </a:spcAft>
              <a:defRPr sz="1300">
                <a:latin typeface="+mn-lt"/>
                <a:ea typeface="+mn-ea"/>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7CB8C254-4E4D-4778-847B-13C95D13DDF6}"/>
              </a:ext>
            </a:extLst>
          </p:cNvPr>
          <p:cNvSpPr>
            <a:spLocks noGrp="1"/>
          </p:cNvSpPr>
          <p:nvPr>
            <p:ph type="sldNum" sz="quarter" idx="5"/>
          </p:nvPr>
        </p:nvSpPr>
        <p:spPr>
          <a:xfrm>
            <a:off x="3815742" y="9370809"/>
            <a:ext cx="2918468" cy="493941"/>
          </a:xfrm>
          <a:prstGeom prst="rect">
            <a:avLst/>
          </a:prstGeom>
        </p:spPr>
        <p:txBody>
          <a:bodyPr vert="horz" wrap="square" lIns="94858" tIns="47429" rIns="94858" bIns="47429" numCol="1" anchor="b" anchorCtr="0" compatLnSpc="1">
            <a:prstTxWarp prst="textNoShape">
              <a:avLst/>
            </a:prstTxWarp>
          </a:bodyPr>
          <a:lstStyle>
            <a:lvl1pPr algn="r" eaLnBrk="1" hangingPunct="1">
              <a:defRPr sz="1300"/>
            </a:lvl1pPr>
          </a:lstStyle>
          <a:p>
            <a:pPr>
              <a:defRPr/>
            </a:pPr>
            <a:fld id="{A368404A-DFED-4CE5-A190-376C6EF2A357}" type="slidenum">
              <a:rPr lang="ja-JP" altLang="en-US"/>
              <a:pPr>
                <a:defRPr/>
              </a:pPr>
              <a:t>‹#›</a:t>
            </a:fld>
            <a:endParaRPr lang="ja-JP" altLang="en-US"/>
          </a:p>
        </p:txBody>
      </p:sp>
    </p:spTree>
    <p:extLst>
      <p:ext uri="{BB962C8B-B14F-4D97-AF65-F5344CB8AC3E}">
        <p14:creationId xmlns:p14="http://schemas.microsoft.com/office/powerpoint/2010/main" val="35085309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高齢者の閉じこもりとうつについて説明をします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1</a:t>
            </a:fld>
            <a:endParaRPr lang="ja-JP" altLang="en-US"/>
          </a:p>
        </p:txBody>
      </p:sp>
    </p:spTree>
    <p:extLst>
      <p:ext uri="{BB962C8B-B14F-4D97-AF65-F5344CB8AC3E}">
        <p14:creationId xmlns:p14="http://schemas.microsoft.com/office/powerpoint/2010/main" val="896826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うつの症状としては、強いうつ気分、興味や喜びの喪失、食欲や睡眠の障害、精神運動の障害、疲れやすい、気力の減退、強い罪責感、思考力、集中力の低下、死への思いがあげられます</a:t>
            </a:r>
            <a:endParaRPr kumimoji="1" lang="en-US" altLang="ja-JP" dirty="0"/>
          </a:p>
          <a:p>
            <a:r>
              <a:rPr kumimoji="1" lang="ja-JP" altLang="en-US" dirty="0"/>
              <a:t>高</a:t>
            </a:r>
            <a:r>
              <a:rPr lang="ja-JP" altLang="en-US" dirty="0"/>
              <a:t>齢者のうつの場合は、典型的は「強いうつ気分」といった</a:t>
            </a:r>
            <a:r>
              <a:rPr lang="ja-JP" altLang="en-US"/>
              <a:t>症状があまり</a:t>
            </a:r>
            <a:r>
              <a:rPr lang="ja-JP" altLang="en-US" dirty="0"/>
              <a:t>目立たず、身体的な痛みや心気症状、不定愁訴が多くみられることが特徴です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10</a:t>
            </a:fld>
            <a:endParaRPr lang="ja-JP" altLang="en-US"/>
          </a:p>
        </p:txBody>
      </p:sp>
    </p:spTree>
    <p:extLst>
      <p:ext uri="{BB962C8B-B14F-4D97-AF65-F5344CB8AC3E}">
        <p14:creationId xmlns:p14="http://schemas.microsoft.com/office/powerpoint/2010/main" val="116868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また、うつの症状にある「興味の喪失」や「気力の減退」といった症状は認知症初期にもみられます</a:t>
            </a:r>
            <a:endParaRPr kumimoji="1" lang="en-US" altLang="ja-JP" dirty="0"/>
          </a:p>
          <a:p>
            <a:r>
              <a:rPr kumimoji="1" lang="ja-JP" altLang="en-US" dirty="0"/>
              <a:t>はっきりと区別はできませんが、次のような違いがあるといわれています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11</a:t>
            </a:fld>
            <a:endParaRPr lang="ja-JP" altLang="en-US"/>
          </a:p>
        </p:txBody>
      </p:sp>
    </p:spTree>
    <p:extLst>
      <p:ext uri="{BB962C8B-B14F-4D97-AF65-F5344CB8AC3E}">
        <p14:creationId xmlns:p14="http://schemas.microsoft.com/office/powerpoint/2010/main" val="2003683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うつの場合、何かのきっかけから急に症状が進むことが多く、</a:t>
            </a:r>
            <a:endParaRPr kumimoji="1" lang="en-US" altLang="ja-JP" dirty="0"/>
          </a:p>
          <a:p>
            <a:r>
              <a:rPr kumimoji="1" lang="ja-JP" altLang="en-US" dirty="0"/>
              <a:t>気分が落ち込むので社交性もなくなり、いろいろな事柄を思い出したり、作業もしづらくなります</a:t>
            </a:r>
            <a:endParaRPr kumimoji="1" lang="en-US" altLang="ja-JP" dirty="0"/>
          </a:p>
          <a:p>
            <a:r>
              <a:rPr kumimoji="1" lang="ja-JP" altLang="en-US" dirty="0"/>
              <a:t>一方認知症の場合は、発症の時期がわからないことが多く、症状もゆっくり進みます</a:t>
            </a:r>
            <a:endParaRPr kumimoji="1" lang="en-US" altLang="ja-JP" dirty="0"/>
          </a:p>
          <a:p>
            <a:r>
              <a:rPr kumimoji="1" lang="ja-JP" altLang="en-US" dirty="0"/>
              <a:t>表面的な社交性は保たれるため、昔のことを思い出して話したり、励ましてもらえば簡単な作業をすることができます</a:t>
            </a:r>
            <a:endParaRPr kumimoji="1" lang="en-US" altLang="ja-JP" dirty="0"/>
          </a:p>
          <a:p>
            <a:r>
              <a:rPr kumimoji="1" lang="ja-JP" altLang="en-US" dirty="0"/>
              <a:t>心配な症状があった場合は、うつと認知症にはこうした違いがあることを参考にして考えてみてください</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12</a:t>
            </a:fld>
            <a:endParaRPr lang="ja-JP" altLang="en-US"/>
          </a:p>
        </p:txBody>
      </p:sp>
    </p:spTree>
    <p:extLst>
      <p:ext uri="{BB962C8B-B14F-4D97-AF65-F5344CB8AC3E}">
        <p14:creationId xmlns:p14="http://schemas.microsoft.com/office/powerpoint/2010/main" val="2052467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では予防について説明します</a:t>
            </a:r>
            <a:endParaRPr kumimoji="1" lang="en-US" altLang="ja-JP" dirty="0"/>
          </a:p>
          <a:p>
            <a:r>
              <a:rPr kumimoji="1" lang="ja-JP" altLang="en-US" dirty="0"/>
              <a:t>うつを予防するためには、まず高齢者のうつの様子をよく理解することが必要です</a:t>
            </a:r>
            <a:endParaRPr kumimoji="1" lang="en-US" altLang="ja-JP" dirty="0"/>
          </a:p>
          <a:p>
            <a:r>
              <a:rPr lang="ja-JP" altLang="en-US" dirty="0"/>
              <a:t>気軽に、日常から心と体の健康のことを話したり、高齢者の話をよく聞くことが大切です</a:t>
            </a:r>
            <a:endParaRPr lang="en-US" altLang="ja-JP" dirty="0"/>
          </a:p>
          <a:p>
            <a:r>
              <a:rPr lang="ja-JP" altLang="en-US" dirty="0"/>
              <a:t>生きがいや健康を実感することや、閉じこもりを予防することも大事です</a:t>
            </a:r>
            <a:endParaRPr lang="en-US" altLang="ja-JP" dirty="0"/>
          </a:p>
          <a:p>
            <a:r>
              <a:rPr lang="ja-JP" altLang="en-US" dirty="0"/>
              <a:t>日々の家事、畑仕事や散歩など、体を動かす習慣が健康へのカギとなります</a:t>
            </a:r>
            <a:endParaRPr lang="en-US" altLang="ja-JP" dirty="0"/>
          </a:p>
          <a:p>
            <a:r>
              <a:rPr lang="ja-JP" altLang="en-US" dirty="0"/>
              <a:t>そして、ご近所での交流がとても有効です</a:t>
            </a:r>
            <a:endParaRPr lang="en-US" altLang="ja-JP" dirty="0"/>
          </a:p>
          <a:p>
            <a:r>
              <a:rPr lang="ja-JP" altLang="en-US" dirty="0"/>
              <a:t>集まりの中で、うつや閉じこもり、認知症の予防を心がけましょう</a:t>
            </a:r>
            <a:endParaRPr lang="en-US" altLang="ja-JP" dirty="0"/>
          </a:p>
          <a:p>
            <a:r>
              <a:rPr lang="ja-JP" altLang="en-US" dirty="0"/>
              <a:t>また、心と体の気になる症状を早期発見することが大事です</a:t>
            </a:r>
            <a:endParaRPr lang="en-US" altLang="ja-JP" dirty="0"/>
          </a:p>
          <a:p>
            <a:r>
              <a:rPr lang="ja-JP" altLang="en-US" dirty="0"/>
              <a:t>日ごろの交流を盛んにすることでお互いの健康に関心を持ち、心配なことの早期発見、早期対応につなげましょう</a:t>
            </a:r>
            <a:endParaRPr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13</a:t>
            </a:fld>
            <a:endParaRPr lang="ja-JP" altLang="en-US"/>
          </a:p>
        </p:txBody>
      </p:sp>
    </p:spTree>
    <p:extLst>
      <p:ext uri="{BB962C8B-B14F-4D97-AF65-F5344CB8AC3E}">
        <p14:creationId xmlns:p14="http://schemas.microsoft.com/office/powerpoint/2010/main" val="3466163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ご近所サポーターのみなさんにお願いしたいこととして</a:t>
            </a:r>
            <a:endParaRPr kumimoji="1" lang="en-US" altLang="ja-JP" dirty="0"/>
          </a:p>
          <a:p>
            <a:r>
              <a:rPr lang="ja-JP" altLang="en-US" dirty="0"/>
              <a:t>まず一つ目に本人の様子や生活の変化に注意してみてください</a:t>
            </a:r>
            <a:endParaRPr lang="en-US" altLang="ja-JP" dirty="0"/>
          </a:p>
          <a:p>
            <a:r>
              <a:rPr lang="ja-JP" altLang="en-US" dirty="0"/>
              <a:t>体調や、表情、受け答え、服装などにいつもと違ったところがないか、さりげなく観察し、変化のサインに注意してください</a:t>
            </a:r>
            <a:endParaRPr lang="en-US" altLang="ja-JP" dirty="0"/>
          </a:p>
          <a:p>
            <a:r>
              <a:rPr lang="ja-JP" altLang="en-US" dirty="0"/>
              <a:t>また、ご近所サポーターのみなさんからの寄り添いによって高齢者の心の安定が期待できます、みなさんとつながっているという安心感を伝えましょう</a:t>
            </a:r>
            <a:endParaRPr lang="en-US" altLang="ja-JP" dirty="0"/>
          </a:p>
          <a:p>
            <a:r>
              <a:rPr lang="ja-JP" altLang="en-US" dirty="0"/>
              <a:t>サポーターのみなさんが訪問を通して気になったことは、専門職や相談窓口に気軽に相談していただき、高齢者の困りごとの早期発見早期対応にご協力ください</a:t>
            </a:r>
            <a:endParaRPr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14</a:t>
            </a:fld>
            <a:endParaRPr lang="ja-JP" altLang="en-US"/>
          </a:p>
        </p:txBody>
      </p:sp>
    </p:spTree>
    <p:extLst>
      <p:ext uri="{BB962C8B-B14F-4D97-AF65-F5344CB8AC3E}">
        <p14:creationId xmlns:p14="http://schemas.microsoft.com/office/powerpoint/2010/main" val="1448927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以上で高齢者の閉じこもりとうつについての説明を終わります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15</a:t>
            </a:fld>
            <a:endParaRPr lang="ja-JP" altLang="en-US"/>
          </a:p>
        </p:txBody>
      </p:sp>
    </p:spTree>
    <p:extLst>
      <p:ext uri="{BB962C8B-B14F-4D97-AF65-F5344CB8AC3E}">
        <p14:creationId xmlns:p14="http://schemas.microsoft.com/office/powerpoint/2010/main" val="3271315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高齢になると自然と行動範囲は狭くなるものですが、昨今のコロナ禍の影響で、高齢者の活動範囲は一層狭くなりました</a:t>
            </a:r>
            <a:endParaRPr kumimoji="1" lang="en-US" altLang="ja-JP" dirty="0"/>
          </a:p>
          <a:p>
            <a:r>
              <a:rPr kumimoji="1" lang="ja-JP" altLang="en-US" dirty="0"/>
              <a:t>動きが減ることで体力が低下し、気持ちも沈みがちとなり、さらに外出する回数も減り、いわゆる閉じこもりが起こりやすくなっています</a:t>
            </a:r>
            <a:endParaRPr kumimoji="1" lang="en-US" altLang="ja-JP" dirty="0"/>
          </a:p>
          <a:p>
            <a:r>
              <a:rPr kumimoji="1" lang="ja-JP" altLang="en-US" dirty="0"/>
              <a:t>この閉じこもりは廃用症候群という状況に陥りやすくなります</a:t>
            </a:r>
            <a:endParaRPr kumimoji="1" lang="en-US" altLang="ja-JP" dirty="0"/>
          </a:p>
          <a:p>
            <a:r>
              <a:rPr kumimoji="1" lang="ja-JP" altLang="en-US" dirty="0"/>
              <a:t>これは、動かないことで心身の機能が低下することを言います</a:t>
            </a:r>
            <a:endParaRPr kumimoji="1" lang="en-US" altLang="ja-JP" dirty="0"/>
          </a:p>
          <a:p>
            <a:r>
              <a:rPr kumimoji="1" lang="ja-JP" altLang="en-US" dirty="0"/>
              <a:t>さらに認知症やうつ傾向といった症状にも関わりがあることから、閉じこもりは介護を必要する状態に進む大きな原因となります</a:t>
            </a:r>
            <a:endParaRPr kumimoji="1" lang="en-US" altLang="ja-JP" dirty="0"/>
          </a:p>
          <a:p>
            <a:r>
              <a:rPr kumimoji="1" lang="ja-JP" altLang="en-US" dirty="0"/>
              <a:t>詳しくみていきましょう</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2</a:t>
            </a:fld>
            <a:endParaRPr lang="ja-JP" altLang="en-US"/>
          </a:p>
        </p:txBody>
      </p:sp>
    </p:spTree>
    <p:extLst>
      <p:ext uri="{BB962C8B-B14F-4D97-AF65-F5344CB8AC3E}">
        <p14:creationId xmlns:p14="http://schemas.microsoft.com/office/powerpoint/2010/main" val="2349679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閉じこもりとは</a:t>
            </a:r>
            <a:r>
              <a:rPr kumimoji="1" lang="en-US" altLang="ja-JP" dirty="0"/>
              <a:t>『</a:t>
            </a:r>
            <a:r>
              <a:rPr kumimoji="1" lang="ja-JP" altLang="en-US" dirty="0"/>
              <a:t>週に</a:t>
            </a:r>
            <a:r>
              <a:rPr kumimoji="1" lang="en-US" altLang="ja-JP" dirty="0"/>
              <a:t>1</a:t>
            </a:r>
            <a:r>
              <a:rPr kumimoji="1" lang="ja-JP" altLang="en-US" dirty="0"/>
              <a:t>回も外出をしない状態</a:t>
            </a:r>
            <a:r>
              <a:rPr kumimoji="1" lang="en-US" altLang="ja-JP" dirty="0"/>
              <a:t>』</a:t>
            </a:r>
            <a:r>
              <a:rPr kumimoji="1" lang="ja-JP" altLang="en-US" dirty="0"/>
              <a:t>が目安となります</a:t>
            </a:r>
            <a:endParaRPr kumimoji="1" lang="en-US" altLang="ja-JP" dirty="0"/>
          </a:p>
          <a:p>
            <a:r>
              <a:rPr kumimoji="1" lang="ja-JP" altLang="en-US" dirty="0"/>
              <a:t>原因としては、身体的な問題、心理的な問題、社会環境の問題の</a:t>
            </a:r>
            <a:r>
              <a:rPr kumimoji="1" lang="en-US" altLang="ja-JP" dirty="0"/>
              <a:t>3</a:t>
            </a:r>
            <a:r>
              <a:rPr kumimoji="1" lang="ja-JP" altLang="en-US" dirty="0"/>
              <a:t>つがあげられます</a:t>
            </a:r>
            <a:endParaRPr kumimoji="1" lang="en-US" altLang="ja-JP" dirty="0"/>
          </a:p>
          <a:p>
            <a:r>
              <a:rPr kumimoji="1" lang="ja-JP" altLang="en-US" dirty="0"/>
              <a:t>これらの問題が相互に関連しあって閉じこもりを発生させることが大きな特徴です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3</a:t>
            </a:fld>
            <a:endParaRPr lang="ja-JP" altLang="en-US"/>
          </a:p>
        </p:txBody>
      </p:sp>
    </p:spTree>
    <p:extLst>
      <p:ext uri="{BB962C8B-B14F-4D97-AF65-F5344CB8AC3E}">
        <p14:creationId xmlns:p14="http://schemas.microsoft.com/office/powerpoint/2010/main" val="3681076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身体的な問題とは、老化や病気、けがや障害から引き起こされる痛みやつらさなどをいいます　</a:t>
            </a:r>
            <a:endParaRPr kumimoji="1" lang="en-US" altLang="ja-JP" dirty="0"/>
          </a:p>
          <a:p>
            <a:r>
              <a:rPr kumimoji="1" lang="ja-JP" altLang="en-US" dirty="0"/>
              <a:t>体を動かしにくいことから自宅にいることが多くなります</a:t>
            </a:r>
            <a:endParaRPr kumimoji="1" lang="en-US" altLang="ja-JP" dirty="0"/>
          </a:p>
          <a:p>
            <a:r>
              <a:rPr kumimoji="1" lang="ja-JP" altLang="en-US" dirty="0"/>
              <a:t>心理的な問題とは、体の障害や、それぞれの性格からくる落ち込みの気分や意欲低下などのことをいいます</a:t>
            </a:r>
            <a:endParaRPr kumimoji="1" lang="en-US" altLang="ja-JP" dirty="0"/>
          </a:p>
          <a:p>
            <a:r>
              <a:rPr kumimoji="1" lang="ja-JP" altLang="en-US" dirty="0"/>
              <a:t>精神的なストレスから自宅にこもりがちとなります</a:t>
            </a:r>
            <a:endParaRPr kumimoji="1" lang="en-US" altLang="ja-JP" dirty="0"/>
          </a:p>
          <a:p>
            <a:r>
              <a:rPr kumimoji="1" lang="ja-JP" altLang="en-US" dirty="0"/>
              <a:t>社会環境の問題とは、独り暮らしであることや友人が少ないこと、た住居環境や立地条件、気候などをさします</a:t>
            </a:r>
            <a:endParaRPr lang="en-US" altLang="ja-JP" dirty="0"/>
          </a:p>
          <a:p>
            <a:r>
              <a:rPr kumimoji="1" lang="ja-JP" altLang="en-US" dirty="0"/>
              <a:t>また新型コロナ感染予防のための外出自粛も社会環境の問題の一つといえます</a:t>
            </a:r>
            <a:endParaRPr kumimoji="1" lang="en-US" altLang="ja-JP" dirty="0"/>
          </a:p>
          <a:p>
            <a:r>
              <a:rPr lang="ja-JP" altLang="en-US" dirty="0"/>
              <a:t>こうした様々な問題が関係しあって閉じこもりを引き起こし、動きが少なくなることで心と体のバランスも崩れやすくなります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4</a:t>
            </a:fld>
            <a:endParaRPr lang="ja-JP" altLang="en-US"/>
          </a:p>
        </p:txBody>
      </p:sp>
    </p:spTree>
    <p:extLst>
      <p:ext uri="{BB962C8B-B14F-4D97-AF65-F5344CB8AC3E}">
        <p14:creationId xmlns:p14="http://schemas.microsoft.com/office/powerpoint/2010/main" val="4051178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活発な活動がなくなると気分も落ち込みやすくなり、うつや認知症の発症も心配になります</a:t>
            </a:r>
            <a:endParaRPr kumimoji="1" lang="en-US" altLang="ja-JP" dirty="0"/>
          </a:p>
          <a:p>
            <a:r>
              <a:rPr lang="ja-JP" altLang="en-US" dirty="0"/>
              <a:t>また動かないことで食欲も落ち、口の中の働きや栄養にも影響します</a:t>
            </a:r>
            <a:endParaRPr lang="en-US" altLang="ja-JP" dirty="0"/>
          </a:p>
          <a:p>
            <a:r>
              <a:rPr lang="ja-JP" altLang="en-US" dirty="0"/>
              <a:t>こうして、全体的に体力が低下することで介護が必要な状況に近づいていきます</a:t>
            </a:r>
            <a:endParaRPr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5</a:t>
            </a:fld>
            <a:endParaRPr lang="ja-JP" altLang="en-US"/>
          </a:p>
        </p:txBody>
      </p:sp>
    </p:spTree>
    <p:extLst>
      <p:ext uri="{BB962C8B-B14F-4D97-AF65-F5344CB8AC3E}">
        <p14:creationId xmlns:p14="http://schemas.microsoft.com/office/powerpoint/2010/main" val="1384998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このように、閉じこもりは要介護の原因になるさまざまな状態と相互に関連していることがわかります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6</a:t>
            </a:fld>
            <a:endParaRPr lang="ja-JP" altLang="en-US"/>
          </a:p>
        </p:txBody>
      </p:sp>
    </p:spTree>
    <p:extLst>
      <p:ext uri="{BB962C8B-B14F-4D97-AF65-F5344CB8AC3E}">
        <p14:creationId xmlns:p14="http://schemas.microsoft.com/office/powerpoint/2010/main" val="99028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では、閉じこもりを予防するには、どのように注意をしたらよいでしょうか</a:t>
            </a:r>
            <a:endParaRPr kumimoji="1" lang="en-US" altLang="ja-JP" dirty="0"/>
          </a:p>
          <a:p>
            <a:r>
              <a:rPr lang="ja-JP" altLang="en-US" dirty="0"/>
              <a:t>少なくとも、週に</a:t>
            </a:r>
            <a:r>
              <a:rPr lang="en-US" altLang="ja-JP" dirty="0"/>
              <a:t>1</a:t>
            </a:r>
            <a:r>
              <a:rPr lang="ja-JP" altLang="en-US" dirty="0"/>
              <a:t>回は外出するように促しましょう</a:t>
            </a:r>
            <a:endParaRPr lang="en-US" altLang="ja-JP" dirty="0"/>
          </a:p>
          <a:p>
            <a:r>
              <a:rPr lang="ja-JP" altLang="en-US" dirty="0"/>
              <a:t>「外を歩くと気持ちがいいですよ」といった声かけも有効です</a:t>
            </a:r>
            <a:endParaRPr lang="en-US" altLang="ja-JP" dirty="0"/>
          </a:p>
          <a:p>
            <a:r>
              <a:rPr lang="ja-JP" altLang="en-US" dirty="0"/>
              <a:t>高齢者と離れて暮らす家族が、「危ないから外に出ないで」と心配することがありますが、無理のない範囲で外に出ることを勧めたいものです</a:t>
            </a:r>
            <a:endParaRPr lang="en-US" altLang="ja-JP" dirty="0"/>
          </a:p>
          <a:p>
            <a:r>
              <a:rPr lang="ja-JP" altLang="en-US" dirty="0"/>
              <a:t>外出ができない方もあります</a:t>
            </a:r>
            <a:endParaRPr lang="en-US" altLang="ja-JP" dirty="0"/>
          </a:p>
          <a:p>
            <a:r>
              <a:rPr lang="ja-JP" altLang="en-US" dirty="0"/>
              <a:t>そういった方にはボランティアが積極的に訪問して会話を楽しみましょう</a:t>
            </a:r>
            <a:endParaRPr lang="en-US" altLang="ja-JP" dirty="0"/>
          </a:p>
          <a:p>
            <a:r>
              <a:rPr lang="ja-JP" altLang="en-US" dirty="0"/>
              <a:t>電話やメールで交流することも大変良いことです</a:t>
            </a:r>
            <a:endParaRPr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7</a:t>
            </a:fld>
            <a:endParaRPr lang="ja-JP" altLang="en-US"/>
          </a:p>
        </p:txBody>
      </p:sp>
    </p:spTree>
    <p:extLst>
      <p:ext uri="{BB962C8B-B14F-4D97-AF65-F5344CB8AC3E}">
        <p14:creationId xmlns:p14="http://schemas.microsoft.com/office/powerpoint/2010/main" val="2199283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次に、高齢者のうつについて説明します</a:t>
            </a:r>
            <a:endParaRPr kumimoji="1" lang="en-US" altLang="ja-JP" dirty="0"/>
          </a:p>
          <a:p>
            <a:r>
              <a:rPr lang="ja-JP" altLang="en-US" dirty="0"/>
              <a:t>うつとは精神的なエネルギーが低下し、気分が落ち込んだり、無関心になったりだるかったりして、それが苦痛となり生活に支障が現れるまでになった状態をいいます</a:t>
            </a:r>
            <a:endParaRPr lang="en-US" altLang="ja-JP" dirty="0"/>
          </a:p>
          <a:p>
            <a:r>
              <a:rPr kumimoji="1" lang="ja-JP" altLang="en-US" dirty="0"/>
              <a:t>高齢になると若い時と比べるとある程度の活動量は減りますが、閉じこもりがちになったり元気がない状態はだれしも心配になります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8</a:t>
            </a:fld>
            <a:endParaRPr lang="ja-JP" altLang="en-US"/>
          </a:p>
        </p:txBody>
      </p:sp>
    </p:spTree>
    <p:extLst>
      <p:ext uri="{BB962C8B-B14F-4D97-AF65-F5344CB8AC3E}">
        <p14:creationId xmlns:p14="http://schemas.microsoft.com/office/powerpoint/2010/main" val="552225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r>
              <a:rPr kumimoji="1" lang="ja-JP" altLang="en-US" dirty="0"/>
              <a:t>高齢者のうつの原因には、外因性、内因性、心因性に分けて考えられます</a:t>
            </a:r>
            <a:endParaRPr kumimoji="1" lang="en-US" altLang="ja-JP" dirty="0"/>
          </a:p>
          <a:p>
            <a:r>
              <a:rPr kumimoji="1" lang="ja-JP" altLang="en-US" dirty="0"/>
              <a:t>病気や痛みなどの症状から感じる不安を外因性といい、遺伝や体質によるものを内因性、退職や配偶者の死などの環境の変化によるものを心因性といいます</a:t>
            </a:r>
            <a:endParaRPr kumimoji="1" lang="en-US" altLang="ja-JP" dirty="0"/>
          </a:p>
          <a:p>
            <a:r>
              <a:rPr kumimoji="1" lang="ja-JP" altLang="en-US" dirty="0"/>
              <a:t>　また、処方されている薬剤によって二次的に起こるうつ症状もありますので注意が必要です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9</a:t>
            </a:fld>
            <a:endParaRPr lang="ja-JP" altLang="en-US"/>
          </a:p>
        </p:txBody>
      </p:sp>
    </p:spTree>
    <p:extLst>
      <p:ext uri="{BB962C8B-B14F-4D97-AF65-F5344CB8AC3E}">
        <p14:creationId xmlns:p14="http://schemas.microsoft.com/office/powerpoint/2010/main" val="3121212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fld id="{64B5BB1E-7A81-417E-ABD9-A14988A30050}" type="datetimeFigureOut">
              <a:rPr lang="ja-JP" altLang="en-US" smtClean="0"/>
              <a:pPr>
                <a:defRPr/>
              </a:pPr>
              <a:t>2021/9/14</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38F37C75-20A5-45C5-91CD-933B98889A43}" type="slidenum">
              <a:rPr lang="ja-JP" altLang="en-US" smtClean="0"/>
              <a:pPr>
                <a:defRPr/>
              </a:pPr>
              <a:t>‹#›</a:t>
            </a:fld>
            <a:endParaRPr lang="ja-JP" altLang="en-US"/>
          </a:p>
        </p:txBody>
      </p:sp>
    </p:spTree>
    <p:extLst>
      <p:ext uri="{BB962C8B-B14F-4D97-AF65-F5344CB8AC3E}">
        <p14:creationId xmlns:p14="http://schemas.microsoft.com/office/powerpoint/2010/main" val="972865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74FE2AB0-8D3F-417C-AD81-67B6B7D50D30}" type="datetimeFigureOut">
              <a:rPr lang="ja-JP" altLang="en-US" smtClean="0"/>
              <a:pPr>
                <a:defRPr/>
              </a:pPr>
              <a:t>2021/9/14</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5C182144-3AC1-468E-8EC3-3046FBD73AFD}" type="slidenum">
              <a:rPr lang="ja-JP" altLang="en-US" smtClean="0"/>
              <a:pPr>
                <a:defRPr/>
              </a:pPr>
              <a:t>‹#›</a:t>
            </a:fld>
            <a:endParaRPr lang="ja-JP" altLang="en-US"/>
          </a:p>
        </p:txBody>
      </p:sp>
    </p:spTree>
    <p:extLst>
      <p:ext uri="{BB962C8B-B14F-4D97-AF65-F5344CB8AC3E}">
        <p14:creationId xmlns:p14="http://schemas.microsoft.com/office/powerpoint/2010/main" val="866282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B09CFB70-FE0B-44DE-A649-14CBF3C6F33F}" type="datetimeFigureOut">
              <a:rPr lang="ja-JP" altLang="en-US" smtClean="0"/>
              <a:pPr>
                <a:defRPr/>
              </a:pPr>
              <a:t>2021/9/14</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96EA98E0-FE76-40C7-8282-F822EEDDD694}" type="slidenum">
              <a:rPr lang="ja-JP" altLang="en-US" smtClean="0"/>
              <a:pPr>
                <a:defRPr/>
              </a:pPr>
              <a:t>‹#›</a:t>
            </a:fld>
            <a:endParaRPr lang="ja-JP" altLang="en-US"/>
          </a:p>
        </p:txBody>
      </p:sp>
    </p:spTree>
    <p:extLst>
      <p:ext uri="{BB962C8B-B14F-4D97-AF65-F5344CB8AC3E}">
        <p14:creationId xmlns:p14="http://schemas.microsoft.com/office/powerpoint/2010/main" val="2045486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5" y="609600"/>
            <a:ext cx="103632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914401"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クリップアート プレースホルダ 3"/>
          <p:cNvSpPr>
            <a:spLocks noGrp="1"/>
          </p:cNvSpPr>
          <p:nvPr>
            <p:ph type="clipArt" sz="half" idx="2"/>
          </p:nvPr>
        </p:nvSpPr>
        <p:spPr>
          <a:xfrm>
            <a:off x="6197600" y="1981200"/>
            <a:ext cx="5080000" cy="4114800"/>
          </a:xfrm>
        </p:spPr>
        <p:txBody>
          <a:bodyPr rtlCol="0">
            <a:normAutofit/>
          </a:bodyPr>
          <a:lstStyle/>
          <a:p>
            <a:pPr lvl="0"/>
            <a:endParaRPr lang="ja-JP" altLang="en-US" noProof="0"/>
          </a:p>
        </p:txBody>
      </p:sp>
      <p:sp>
        <p:nvSpPr>
          <p:cNvPr id="5" name="日付プレースホルダ 4">
            <a:extLst>
              <a:ext uri="{FF2B5EF4-FFF2-40B4-BE49-F238E27FC236}">
                <a16:creationId xmlns:a16="http://schemas.microsoft.com/office/drawing/2014/main" id="{80267179-F2F0-411D-AEB5-AEA8721536B7}"/>
              </a:ext>
            </a:extLst>
          </p:cNvPr>
          <p:cNvSpPr>
            <a:spLocks noGrp="1"/>
          </p:cNvSpPr>
          <p:nvPr>
            <p:ph type="dt" sz="half" idx="10"/>
          </p:nvPr>
        </p:nvSpPr>
        <p:spPr>
          <a:xfrm>
            <a:off x="914400" y="6248400"/>
            <a:ext cx="2540000" cy="457200"/>
          </a:xfrm>
        </p:spPr>
        <p:txBody>
          <a:bodyPr/>
          <a:lstStyle>
            <a:lvl1pPr>
              <a:defRPr kumimoji="0" b="1">
                <a:latin typeface="Times New Roman" pitchFamily="18" charset="0"/>
              </a:defRPr>
            </a:lvl1pPr>
          </a:lstStyle>
          <a:p>
            <a:pPr>
              <a:defRPr/>
            </a:pPr>
            <a:endParaRPr lang="en-US" altLang="ja-JP"/>
          </a:p>
        </p:txBody>
      </p:sp>
      <p:sp>
        <p:nvSpPr>
          <p:cNvPr id="6" name="フッター プレースホルダ 5">
            <a:extLst>
              <a:ext uri="{FF2B5EF4-FFF2-40B4-BE49-F238E27FC236}">
                <a16:creationId xmlns:a16="http://schemas.microsoft.com/office/drawing/2014/main" id="{B9E1FE7E-A8CB-4B33-96E2-912EF3B56572}"/>
              </a:ext>
            </a:extLst>
          </p:cNvPr>
          <p:cNvSpPr>
            <a:spLocks noGrp="1"/>
          </p:cNvSpPr>
          <p:nvPr>
            <p:ph type="ftr" sz="quarter" idx="11"/>
          </p:nvPr>
        </p:nvSpPr>
        <p:spPr>
          <a:xfrm>
            <a:off x="4165600" y="6248400"/>
            <a:ext cx="3860800" cy="457200"/>
          </a:xfrm>
        </p:spPr>
        <p:txBody>
          <a:bodyPr/>
          <a:lstStyle>
            <a:lvl1pPr>
              <a:defRPr kumimoji="0" b="1">
                <a:latin typeface="Times New Roman" pitchFamily="18" charset="0"/>
              </a:defRPr>
            </a:lvl1pPr>
          </a:lstStyle>
          <a:p>
            <a:pPr>
              <a:defRPr/>
            </a:pPr>
            <a:endParaRPr lang="en-US" altLang="ja-JP"/>
          </a:p>
        </p:txBody>
      </p:sp>
      <p:sp>
        <p:nvSpPr>
          <p:cNvPr id="7" name="スライド番号プレースホルダ 6">
            <a:extLst>
              <a:ext uri="{FF2B5EF4-FFF2-40B4-BE49-F238E27FC236}">
                <a16:creationId xmlns:a16="http://schemas.microsoft.com/office/drawing/2014/main" id="{2EA704DF-5579-4476-995E-365AEF9416B5}"/>
              </a:ext>
            </a:extLst>
          </p:cNvPr>
          <p:cNvSpPr>
            <a:spLocks noGrp="1"/>
          </p:cNvSpPr>
          <p:nvPr>
            <p:ph type="sldNum" sz="quarter" idx="12"/>
          </p:nvPr>
        </p:nvSpPr>
        <p:spPr>
          <a:xfrm>
            <a:off x="8737600" y="6248400"/>
            <a:ext cx="2540000" cy="457200"/>
          </a:xfrm>
        </p:spPr>
        <p:txBody>
          <a:bodyPr/>
          <a:lstStyle>
            <a:lvl1pPr>
              <a:defRPr kumimoji="0" b="1">
                <a:latin typeface="Times New Roman" panose="02020603050405020304" pitchFamily="18" charset="0"/>
              </a:defRPr>
            </a:lvl1pPr>
          </a:lstStyle>
          <a:p>
            <a:pPr>
              <a:defRPr/>
            </a:pPr>
            <a:fld id="{C5D2C14B-C0DA-40C4-ADB3-47E97C3F69D8}" type="slidenum">
              <a:rPr lang="en-US" altLang="ja-JP"/>
              <a:pPr>
                <a:defRPr/>
              </a:pPr>
              <a:t>‹#›</a:t>
            </a:fld>
            <a:endParaRPr lang="en-US" altLang="ja-JP"/>
          </a:p>
        </p:txBody>
      </p:sp>
    </p:spTree>
    <p:extLst>
      <p:ext uri="{BB962C8B-B14F-4D97-AF65-F5344CB8AC3E}">
        <p14:creationId xmlns:p14="http://schemas.microsoft.com/office/powerpoint/2010/main" val="3395741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A86723DD-1ED2-449D-A27E-D4E51F488EBA}" type="datetimeFigureOut">
              <a:rPr lang="ja-JP" altLang="en-US" smtClean="0"/>
              <a:pPr>
                <a:defRPr/>
              </a:pPr>
              <a:t>2021/9/14</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B16EECBF-BF66-4B8C-A3D3-5A1421427D68}" type="slidenum">
              <a:rPr lang="ja-JP" altLang="en-US" smtClean="0"/>
              <a:pPr>
                <a:defRPr/>
              </a:pPr>
              <a:t>‹#›</a:t>
            </a:fld>
            <a:endParaRPr lang="ja-JP" altLang="en-US"/>
          </a:p>
        </p:txBody>
      </p:sp>
    </p:spTree>
    <p:extLst>
      <p:ext uri="{BB962C8B-B14F-4D97-AF65-F5344CB8AC3E}">
        <p14:creationId xmlns:p14="http://schemas.microsoft.com/office/powerpoint/2010/main" val="1581039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C60AF311-DDAE-4143-9FD2-A22153B36F27}" type="datetimeFigureOut">
              <a:rPr lang="ja-JP" altLang="en-US" smtClean="0"/>
              <a:pPr>
                <a:defRPr/>
              </a:pPr>
              <a:t>2021/9/14</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58E09150-0D4F-4AD6-B2CC-C82777906043}" type="slidenum">
              <a:rPr lang="ja-JP" altLang="en-US" smtClean="0"/>
              <a:pPr>
                <a:defRPr/>
              </a:pPr>
              <a:t>‹#›</a:t>
            </a:fld>
            <a:endParaRPr lang="ja-JP" altLang="en-US"/>
          </a:p>
        </p:txBody>
      </p:sp>
    </p:spTree>
    <p:extLst>
      <p:ext uri="{BB962C8B-B14F-4D97-AF65-F5344CB8AC3E}">
        <p14:creationId xmlns:p14="http://schemas.microsoft.com/office/powerpoint/2010/main" val="3087937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D79A95EF-BFC7-4019-A931-65D770B5F2EA}" type="datetimeFigureOut">
              <a:rPr lang="ja-JP" altLang="en-US" smtClean="0"/>
              <a:pPr>
                <a:defRPr/>
              </a:pPr>
              <a:t>2021/9/14</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2209B485-598E-400E-B088-85667FDB33A5}" type="slidenum">
              <a:rPr lang="ja-JP" altLang="en-US" smtClean="0"/>
              <a:pPr>
                <a:defRPr/>
              </a:pPr>
              <a:t>‹#›</a:t>
            </a:fld>
            <a:endParaRPr lang="ja-JP" altLang="en-US"/>
          </a:p>
        </p:txBody>
      </p:sp>
    </p:spTree>
    <p:extLst>
      <p:ext uri="{BB962C8B-B14F-4D97-AF65-F5344CB8AC3E}">
        <p14:creationId xmlns:p14="http://schemas.microsoft.com/office/powerpoint/2010/main" val="4105151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D8708403-1D4D-4050-8756-8E8BF4D4E5B7}" type="datetimeFigureOut">
              <a:rPr lang="ja-JP" altLang="en-US" smtClean="0"/>
              <a:pPr>
                <a:defRPr/>
              </a:pPr>
              <a:t>2021/9/14</a:t>
            </a:fld>
            <a:endParaRPr lang="ja-JP" altLang="en-US"/>
          </a:p>
        </p:txBody>
      </p:sp>
      <p:sp>
        <p:nvSpPr>
          <p:cNvPr id="8" name="Footer Placeholder 7"/>
          <p:cNvSpPr>
            <a:spLocks noGrp="1"/>
          </p:cNvSpPr>
          <p:nvPr>
            <p:ph type="ftr" sz="quarter" idx="11"/>
          </p:nvPr>
        </p:nvSpPr>
        <p:spPr/>
        <p:txBody>
          <a:bodyPr/>
          <a:lstStyle/>
          <a:p>
            <a:pPr>
              <a:defRPr/>
            </a:pPr>
            <a:endParaRPr lang="ja-JP" altLang="en-US"/>
          </a:p>
        </p:txBody>
      </p:sp>
      <p:sp>
        <p:nvSpPr>
          <p:cNvPr id="9" name="Slide Number Placeholder 8"/>
          <p:cNvSpPr>
            <a:spLocks noGrp="1"/>
          </p:cNvSpPr>
          <p:nvPr>
            <p:ph type="sldNum" sz="quarter" idx="12"/>
          </p:nvPr>
        </p:nvSpPr>
        <p:spPr/>
        <p:txBody>
          <a:bodyPr/>
          <a:lstStyle/>
          <a:p>
            <a:pPr>
              <a:defRPr/>
            </a:pPr>
            <a:fld id="{31F6590E-DAE4-404B-A295-CD1F41D3A419}" type="slidenum">
              <a:rPr lang="ja-JP" altLang="en-US" smtClean="0"/>
              <a:pPr>
                <a:defRPr/>
              </a:pPr>
              <a:t>‹#›</a:t>
            </a:fld>
            <a:endParaRPr lang="ja-JP" altLang="en-US"/>
          </a:p>
        </p:txBody>
      </p:sp>
    </p:spTree>
    <p:extLst>
      <p:ext uri="{BB962C8B-B14F-4D97-AF65-F5344CB8AC3E}">
        <p14:creationId xmlns:p14="http://schemas.microsoft.com/office/powerpoint/2010/main" val="250665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E028F65C-0E2E-4362-8E26-37D876872779}" type="datetimeFigureOut">
              <a:rPr lang="ja-JP" altLang="en-US" smtClean="0"/>
              <a:pPr>
                <a:defRPr/>
              </a:pPr>
              <a:t>2021/9/14</a:t>
            </a:fld>
            <a:endParaRPr lang="ja-JP" altLang="en-US"/>
          </a:p>
        </p:txBody>
      </p:sp>
      <p:sp>
        <p:nvSpPr>
          <p:cNvPr id="4" name="Footer Placeholder 3"/>
          <p:cNvSpPr>
            <a:spLocks noGrp="1"/>
          </p:cNvSpPr>
          <p:nvPr>
            <p:ph type="ftr" sz="quarter" idx="11"/>
          </p:nvPr>
        </p:nvSpPr>
        <p:spPr/>
        <p:txBody>
          <a:bodyPr/>
          <a:lstStyle/>
          <a:p>
            <a:pPr>
              <a:defRPr/>
            </a:pPr>
            <a:endParaRPr lang="ja-JP" altLang="en-US"/>
          </a:p>
        </p:txBody>
      </p:sp>
      <p:sp>
        <p:nvSpPr>
          <p:cNvPr id="5" name="Slide Number Placeholder 4"/>
          <p:cNvSpPr>
            <a:spLocks noGrp="1"/>
          </p:cNvSpPr>
          <p:nvPr>
            <p:ph type="sldNum" sz="quarter" idx="12"/>
          </p:nvPr>
        </p:nvSpPr>
        <p:spPr/>
        <p:txBody>
          <a:bodyPr/>
          <a:lstStyle/>
          <a:p>
            <a:pPr>
              <a:defRPr/>
            </a:pPr>
            <a:fld id="{38808F9B-6C43-485E-A1C6-8C0946DA7EDE}" type="slidenum">
              <a:rPr lang="ja-JP" altLang="en-US" smtClean="0"/>
              <a:pPr>
                <a:defRPr/>
              </a:pPr>
              <a:t>‹#›</a:t>
            </a:fld>
            <a:endParaRPr lang="ja-JP" altLang="en-US"/>
          </a:p>
        </p:txBody>
      </p:sp>
    </p:spTree>
    <p:extLst>
      <p:ext uri="{BB962C8B-B14F-4D97-AF65-F5344CB8AC3E}">
        <p14:creationId xmlns:p14="http://schemas.microsoft.com/office/powerpoint/2010/main" val="1068668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30940D2-278B-4586-9E19-2BC822423187}" type="datetimeFigureOut">
              <a:rPr lang="ja-JP" altLang="en-US" smtClean="0"/>
              <a:pPr>
                <a:defRPr/>
              </a:pPr>
              <a:t>2021/9/14</a:t>
            </a:fld>
            <a:endParaRPr lang="ja-JP" altLang="en-US"/>
          </a:p>
        </p:txBody>
      </p:sp>
      <p:sp>
        <p:nvSpPr>
          <p:cNvPr id="3" name="Footer Placeholder 2"/>
          <p:cNvSpPr>
            <a:spLocks noGrp="1"/>
          </p:cNvSpPr>
          <p:nvPr>
            <p:ph type="ftr" sz="quarter" idx="11"/>
          </p:nvPr>
        </p:nvSpPr>
        <p:spPr/>
        <p:txBody>
          <a:bodyPr/>
          <a:lstStyle/>
          <a:p>
            <a:pPr>
              <a:defRPr/>
            </a:pPr>
            <a:endParaRPr lang="ja-JP" altLang="en-US"/>
          </a:p>
        </p:txBody>
      </p:sp>
      <p:sp>
        <p:nvSpPr>
          <p:cNvPr id="4" name="Slide Number Placeholder 3"/>
          <p:cNvSpPr>
            <a:spLocks noGrp="1"/>
          </p:cNvSpPr>
          <p:nvPr>
            <p:ph type="sldNum" sz="quarter" idx="12"/>
          </p:nvPr>
        </p:nvSpPr>
        <p:spPr/>
        <p:txBody>
          <a:bodyPr/>
          <a:lstStyle/>
          <a:p>
            <a:pPr>
              <a:defRPr/>
            </a:pPr>
            <a:fld id="{A3CC51F9-8CFB-4212-A512-5B18F8E4CE6D}" type="slidenum">
              <a:rPr lang="ja-JP" altLang="en-US" smtClean="0"/>
              <a:pPr>
                <a:defRPr/>
              </a:pPr>
              <a:t>‹#›</a:t>
            </a:fld>
            <a:endParaRPr lang="ja-JP" altLang="en-US"/>
          </a:p>
        </p:txBody>
      </p:sp>
    </p:spTree>
    <p:extLst>
      <p:ext uri="{BB962C8B-B14F-4D97-AF65-F5344CB8AC3E}">
        <p14:creationId xmlns:p14="http://schemas.microsoft.com/office/powerpoint/2010/main" val="2784292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74FE2AB0-8D3F-417C-AD81-67B6B7D50D30}" type="datetimeFigureOut">
              <a:rPr lang="ja-JP" altLang="en-US" smtClean="0"/>
              <a:pPr>
                <a:defRPr/>
              </a:pPr>
              <a:t>2021/9/14</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5C182144-3AC1-468E-8EC3-3046FBD73AFD}" type="slidenum">
              <a:rPr lang="ja-JP" altLang="en-US" smtClean="0"/>
              <a:pPr>
                <a:defRPr/>
              </a:pPr>
              <a:t>‹#›</a:t>
            </a:fld>
            <a:endParaRPr lang="ja-JP" altLang="en-US"/>
          </a:p>
        </p:txBody>
      </p:sp>
    </p:spTree>
    <p:extLst>
      <p:ext uri="{BB962C8B-B14F-4D97-AF65-F5344CB8AC3E}">
        <p14:creationId xmlns:p14="http://schemas.microsoft.com/office/powerpoint/2010/main" val="2600327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5FDB2D5A-3524-4687-AD11-A28AB254F9A1}" type="datetimeFigureOut">
              <a:rPr lang="ja-JP" altLang="en-US" smtClean="0"/>
              <a:pPr>
                <a:defRPr/>
              </a:pPr>
              <a:t>2021/9/14</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0F350907-C80D-47DE-B23B-613C4C0C0F5A}" type="slidenum">
              <a:rPr lang="ja-JP" altLang="en-US" smtClean="0"/>
              <a:pPr>
                <a:defRPr/>
              </a:pPr>
              <a:t>‹#›</a:t>
            </a:fld>
            <a:endParaRPr lang="ja-JP" altLang="en-US"/>
          </a:p>
        </p:txBody>
      </p:sp>
    </p:spTree>
    <p:extLst>
      <p:ext uri="{BB962C8B-B14F-4D97-AF65-F5344CB8AC3E}">
        <p14:creationId xmlns:p14="http://schemas.microsoft.com/office/powerpoint/2010/main" val="473516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4FE2AB0-8D3F-417C-AD81-67B6B7D50D30}" type="datetimeFigureOut">
              <a:rPr lang="ja-JP" altLang="en-US" smtClean="0"/>
              <a:pPr>
                <a:defRPr/>
              </a:pPr>
              <a:t>2021/9/14</a:t>
            </a:fld>
            <a:endParaRPr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C182144-3AC1-468E-8EC3-3046FBD73AFD}" type="slidenum">
              <a:rPr lang="ja-JP" altLang="en-US" smtClean="0"/>
              <a:pPr>
                <a:defRPr/>
              </a:pPr>
              <a:t>‹#›</a:t>
            </a:fld>
            <a:endParaRPr lang="ja-JP" altLang="en-US"/>
          </a:p>
        </p:txBody>
      </p:sp>
    </p:spTree>
    <p:extLst>
      <p:ext uri="{BB962C8B-B14F-4D97-AF65-F5344CB8AC3E}">
        <p14:creationId xmlns:p14="http://schemas.microsoft.com/office/powerpoint/2010/main" val="3899037555"/>
      </p:ext>
    </p:extLst>
  </p:cSld>
  <p:clrMap bg1="lt1" tx1="dk1" bg2="lt2" tx2="dk2" accent1="accent1" accent2="accent2" accent3="accent3" accent4="accent4" accent5="accent5" accent6="accent6" hlink="hlink" folHlink="folHlink"/>
  <p:sldLayoutIdLst>
    <p:sldLayoutId id="2147497728" r:id="rId1"/>
    <p:sldLayoutId id="2147497729" r:id="rId2"/>
    <p:sldLayoutId id="2147497730" r:id="rId3"/>
    <p:sldLayoutId id="2147497731" r:id="rId4"/>
    <p:sldLayoutId id="2147497732" r:id="rId5"/>
    <p:sldLayoutId id="2147497733" r:id="rId6"/>
    <p:sldLayoutId id="2147497734" r:id="rId7"/>
    <p:sldLayoutId id="2147497735" r:id="rId8"/>
    <p:sldLayoutId id="2147497736" r:id="rId9"/>
    <p:sldLayoutId id="2147497737" r:id="rId10"/>
    <p:sldLayoutId id="2147497738" r:id="rId11"/>
    <p:sldLayoutId id="2147497739"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99392"/>
            <a:ext cx="6816080" cy="7056784"/>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5400" b="1" dirty="0">
                <a:solidFill>
                  <a:srgbClr val="7030A0"/>
                </a:solidFill>
                <a:latin typeface="メイリオ" panose="020B0604030504040204" pitchFamily="50" charset="-128"/>
                <a:ea typeface="メイリオ" panose="020B0604030504040204" pitchFamily="50" charset="-128"/>
              </a:rPr>
              <a:t>閉じこもり・うつ</a:t>
            </a:r>
          </a:p>
        </p:txBody>
      </p:sp>
      <p:pic>
        <p:nvPicPr>
          <p:cNvPr id="5" name="図 4">
            <a:extLst>
              <a:ext uri="{FF2B5EF4-FFF2-40B4-BE49-F238E27FC236}">
                <a16:creationId xmlns:a16="http://schemas.microsoft.com/office/drawing/2014/main" id="{4DB6E8D4-6AFB-426B-BD8A-F079F96163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16080" y="4806759"/>
            <a:ext cx="5392698" cy="2167653"/>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7001041" y="78107"/>
            <a:ext cx="4968552" cy="936074"/>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fontAlgn="auto">
              <a:lnSpc>
                <a:spcPct val="100000"/>
              </a:lnSpc>
              <a:spcAft>
                <a:spcPts val="0"/>
              </a:spcAft>
            </a:pPr>
            <a:r>
              <a:rPr lang="ja-JP" altLang="en-US" sz="2400" dirty="0">
                <a:solidFill>
                  <a:srgbClr val="9A3FB7"/>
                </a:solidFill>
                <a:latin typeface="メイリオ" panose="020B0604030504040204" pitchFamily="50" charset="-128"/>
                <a:ea typeface="メイリオ" panose="020B0604030504040204" pitchFamily="50" charset="-128"/>
              </a:rPr>
              <a:t>新しい生活の中で近隣住民による</a:t>
            </a:r>
            <a:endParaRPr lang="en-US" altLang="ja-JP" sz="2400" dirty="0">
              <a:solidFill>
                <a:srgbClr val="9A3FB7"/>
              </a:solidFill>
              <a:latin typeface="メイリオ" panose="020B0604030504040204" pitchFamily="50" charset="-128"/>
              <a:ea typeface="メイリオ" panose="020B0604030504040204" pitchFamily="50" charset="-128"/>
            </a:endParaRPr>
          </a:p>
          <a:p>
            <a:pPr algn="r" fontAlgn="auto">
              <a:lnSpc>
                <a:spcPct val="100000"/>
              </a:lnSpc>
              <a:spcAft>
                <a:spcPts val="0"/>
              </a:spcAft>
            </a:pPr>
            <a:r>
              <a:rPr lang="ja-JP" altLang="en-US" sz="2400" dirty="0">
                <a:solidFill>
                  <a:srgbClr val="9A3FB7"/>
                </a:solidFill>
                <a:latin typeface="メイリオ" panose="020B0604030504040204" pitchFamily="50" charset="-128"/>
                <a:ea typeface="メイリオ" panose="020B0604030504040204" pitchFamily="50" charset="-128"/>
              </a:rPr>
              <a:t>訪問型介護予防等を推進する事業</a:t>
            </a:r>
          </a:p>
        </p:txBody>
      </p:sp>
      <p:pic>
        <p:nvPicPr>
          <p:cNvPr id="6" name="図 5">
            <a:extLst>
              <a:ext uri="{FF2B5EF4-FFF2-40B4-BE49-F238E27FC236}">
                <a16:creationId xmlns:a16="http://schemas.microsoft.com/office/drawing/2014/main" id="{AA582DE9-A950-4B06-982A-4C879361C9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387"/>
            <a:ext cx="3112118" cy="800259"/>
          </a:xfrm>
          <a:prstGeom prst="rect">
            <a:avLst/>
          </a:prstGeom>
        </p:spPr>
      </p:pic>
      <p:pic>
        <p:nvPicPr>
          <p:cNvPr id="3" name="オーディオ 2">
            <a:hlinkClick r:id="" action="ppaction://media"/>
            <a:extLst>
              <a:ext uri="{FF2B5EF4-FFF2-40B4-BE49-F238E27FC236}">
                <a16:creationId xmlns:a16="http://schemas.microsoft.com/office/drawing/2014/main" id="{A964544B-182A-4B51-A502-DCACB2616B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44903486"/>
      </p:ext>
    </p:extLst>
  </p:cSld>
  <p:clrMapOvr>
    <a:masterClrMapping/>
  </p:clrMapOvr>
  <mc:AlternateContent xmlns:mc="http://schemas.openxmlformats.org/markup-compatibility/2006" xmlns:p14="http://schemas.microsoft.com/office/powerpoint/2010/main">
    <mc:Choice Requires="p14">
      <p:transition spd="slow" p14:dur="2000" advTm="8029"/>
    </mc:Choice>
    <mc:Fallback xmlns="">
      <p:transition spd="slow" advTm="8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4905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高齢者のうつの症状</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2" name="コンテンツ プレースホルダー 2">
            <a:extLst>
              <a:ext uri="{FF2B5EF4-FFF2-40B4-BE49-F238E27FC236}">
                <a16:creationId xmlns:a16="http://schemas.microsoft.com/office/drawing/2014/main" id="{0C540A8F-7E55-44A4-A784-5FF62277DD7D}"/>
              </a:ext>
            </a:extLst>
          </p:cNvPr>
          <p:cNvSpPr txBox="1">
            <a:spLocks/>
          </p:cNvSpPr>
          <p:nvPr/>
        </p:nvSpPr>
        <p:spPr>
          <a:xfrm>
            <a:off x="551384" y="1621167"/>
            <a:ext cx="6063164" cy="52036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3500"/>
              </a:lnSpc>
              <a:buNone/>
            </a:pPr>
            <a:r>
              <a:rPr lang="ja-JP" altLang="en-US" b="1" dirty="0">
                <a:latin typeface="メイリオ" panose="020B0604030504040204" pitchFamily="50" charset="-128"/>
                <a:ea typeface="メイリオ" panose="020B0604030504040204" pitchFamily="50" charset="-128"/>
              </a:rPr>
              <a:t>①　強いうつ気分</a:t>
            </a:r>
            <a:endParaRPr lang="en-US" altLang="ja-JP" b="1" dirty="0">
              <a:latin typeface="メイリオ" panose="020B0604030504040204" pitchFamily="50" charset="-128"/>
              <a:ea typeface="メイリオ" panose="020B0604030504040204" pitchFamily="50" charset="-128"/>
            </a:endParaRPr>
          </a:p>
          <a:p>
            <a:pPr marL="0" indent="0">
              <a:lnSpc>
                <a:spcPts val="3500"/>
              </a:lnSpc>
              <a:buNone/>
            </a:pPr>
            <a:r>
              <a:rPr lang="ja-JP" altLang="en-US" b="1" dirty="0">
                <a:latin typeface="メイリオ" panose="020B0604030504040204" pitchFamily="50" charset="-128"/>
                <a:ea typeface="メイリオ" panose="020B0604030504040204" pitchFamily="50" charset="-128"/>
              </a:rPr>
              <a:t>②　興味や喜びの喪失</a:t>
            </a:r>
            <a:endParaRPr lang="en-US" altLang="ja-JP" b="1" dirty="0">
              <a:latin typeface="メイリオ" panose="020B0604030504040204" pitchFamily="50" charset="-128"/>
              <a:ea typeface="メイリオ" panose="020B0604030504040204" pitchFamily="50" charset="-128"/>
            </a:endParaRPr>
          </a:p>
          <a:p>
            <a:pPr marL="0" indent="0">
              <a:lnSpc>
                <a:spcPts val="3500"/>
              </a:lnSpc>
              <a:buNone/>
            </a:pPr>
            <a:r>
              <a:rPr lang="ja-JP" altLang="en-US" b="1" dirty="0">
                <a:latin typeface="メイリオ" panose="020B0604030504040204" pitchFamily="50" charset="-128"/>
                <a:ea typeface="メイリオ" panose="020B0604030504040204" pitchFamily="50" charset="-128"/>
              </a:rPr>
              <a:t>③　食欲の障害</a:t>
            </a:r>
            <a:endParaRPr lang="en-US" altLang="ja-JP" b="1" dirty="0">
              <a:latin typeface="メイリオ" panose="020B0604030504040204" pitchFamily="50" charset="-128"/>
              <a:ea typeface="メイリオ" panose="020B0604030504040204" pitchFamily="50" charset="-128"/>
            </a:endParaRPr>
          </a:p>
          <a:p>
            <a:pPr marL="0" indent="0">
              <a:lnSpc>
                <a:spcPts val="3500"/>
              </a:lnSpc>
              <a:buNone/>
            </a:pPr>
            <a:r>
              <a:rPr lang="ja-JP" altLang="en-US" b="1" dirty="0">
                <a:latin typeface="メイリオ" panose="020B0604030504040204" pitchFamily="50" charset="-128"/>
                <a:ea typeface="メイリオ" panose="020B0604030504040204" pitchFamily="50" charset="-128"/>
              </a:rPr>
              <a:t>④　睡眠の障害</a:t>
            </a:r>
            <a:endParaRPr lang="en-US" altLang="ja-JP" b="1" dirty="0">
              <a:latin typeface="メイリオ" panose="020B0604030504040204" pitchFamily="50" charset="-128"/>
              <a:ea typeface="メイリオ" panose="020B0604030504040204" pitchFamily="50" charset="-128"/>
            </a:endParaRPr>
          </a:p>
          <a:p>
            <a:pPr marL="0" indent="0">
              <a:lnSpc>
                <a:spcPts val="3500"/>
              </a:lnSpc>
              <a:buNone/>
            </a:pPr>
            <a:r>
              <a:rPr lang="ja-JP" altLang="en-US" b="1" dirty="0">
                <a:latin typeface="メイリオ" panose="020B0604030504040204" pitchFamily="50" charset="-128"/>
                <a:ea typeface="メイリオ" panose="020B0604030504040204" pitchFamily="50" charset="-128"/>
              </a:rPr>
              <a:t>⑤　精神運動の障害（制止、焦燥）</a:t>
            </a:r>
            <a:endParaRPr lang="en-US" altLang="ja-JP" b="1" dirty="0">
              <a:latin typeface="メイリオ" panose="020B0604030504040204" pitchFamily="50" charset="-128"/>
              <a:ea typeface="メイリオ" panose="020B0604030504040204" pitchFamily="50" charset="-128"/>
            </a:endParaRPr>
          </a:p>
          <a:p>
            <a:pPr marL="0" indent="0">
              <a:lnSpc>
                <a:spcPts val="3500"/>
              </a:lnSpc>
              <a:buNone/>
            </a:pPr>
            <a:r>
              <a:rPr lang="ja-JP" altLang="en-US" b="1" dirty="0">
                <a:latin typeface="メイリオ" panose="020B0604030504040204" pitchFamily="50" charset="-128"/>
                <a:ea typeface="メイリオ" panose="020B0604030504040204" pitchFamily="50" charset="-128"/>
              </a:rPr>
              <a:t>⑥　疲れやすい、気力の減退</a:t>
            </a:r>
            <a:endParaRPr lang="en-US" altLang="ja-JP" b="1" dirty="0">
              <a:latin typeface="メイリオ" panose="020B0604030504040204" pitchFamily="50" charset="-128"/>
              <a:ea typeface="メイリオ" panose="020B0604030504040204" pitchFamily="50" charset="-128"/>
            </a:endParaRPr>
          </a:p>
          <a:p>
            <a:pPr marL="0" indent="0">
              <a:lnSpc>
                <a:spcPts val="3500"/>
              </a:lnSpc>
              <a:buNone/>
            </a:pPr>
            <a:r>
              <a:rPr lang="ja-JP" altLang="en-US" b="1" dirty="0">
                <a:latin typeface="メイリオ" panose="020B0604030504040204" pitchFamily="50" charset="-128"/>
                <a:ea typeface="メイリオ" panose="020B0604030504040204" pitchFamily="50" charset="-128"/>
              </a:rPr>
              <a:t>⑦　強い罪責感</a:t>
            </a:r>
            <a:endParaRPr lang="en-US" altLang="ja-JP" b="1" dirty="0">
              <a:latin typeface="メイリオ" panose="020B0604030504040204" pitchFamily="50" charset="-128"/>
              <a:ea typeface="メイリオ" panose="020B0604030504040204" pitchFamily="50" charset="-128"/>
            </a:endParaRPr>
          </a:p>
          <a:p>
            <a:pPr marL="0" indent="0">
              <a:lnSpc>
                <a:spcPts val="3500"/>
              </a:lnSpc>
              <a:buNone/>
            </a:pPr>
            <a:r>
              <a:rPr lang="ja-JP" altLang="en-US" b="1" dirty="0">
                <a:latin typeface="メイリオ" panose="020B0604030504040204" pitchFamily="50" charset="-128"/>
                <a:ea typeface="メイリオ" panose="020B0604030504040204" pitchFamily="50" charset="-128"/>
              </a:rPr>
              <a:t>⑧　思考力、集中力の低下</a:t>
            </a:r>
            <a:endParaRPr lang="en-US" altLang="ja-JP" b="1" dirty="0">
              <a:latin typeface="メイリオ" panose="020B0604030504040204" pitchFamily="50" charset="-128"/>
              <a:ea typeface="メイリオ" panose="020B0604030504040204" pitchFamily="50" charset="-128"/>
            </a:endParaRPr>
          </a:p>
          <a:p>
            <a:pPr marL="0" indent="0">
              <a:lnSpc>
                <a:spcPts val="3500"/>
              </a:lnSpc>
              <a:buNone/>
            </a:pPr>
            <a:r>
              <a:rPr lang="ja-JP" altLang="en-US" b="1" dirty="0">
                <a:latin typeface="メイリオ" panose="020B0604030504040204" pitchFamily="50" charset="-128"/>
                <a:ea typeface="メイリオ" panose="020B0604030504040204" pitchFamily="50" charset="-128"/>
              </a:rPr>
              <a:t>⑨　死への思い</a:t>
            </a:r>
            <a:endParaRPr lang="en-US" altLang="ja-JP" sz="3200" b="1" dirty="0">
              <a:latin typeface="メイリオ" panose="020B0604030504040204" pitchFamily="50" charset="-128"/>
              <a:ea typeface="メイリオ" panose="020B0604030504040204" pitchFamily="50" charset="-128"/>
            </a:endParaRPr>
          </a:p>
        </p:txBody>
      </p:sp>
      <p:sp>
        <p:nvSpPr>
          <p:cNvPr id="13" name="コンテンツ プレースホルダー 2">
            <a:extLst>
              <a:ext uri="{FF2B5EF4-FFF2-40B4-BE49-F238E27FC236}">
                <a16:creationId xmlns:a16="http://schemas.microsoft.com/office/drawing/2014/main" id="{35538638-709B-44AB-9FC4-667C6DC555A7}"/>
              </a:ext>
            </a:extLst>
          </p:cNvPr>
          <p:cNvSpPr txBox="1">
            <a:spLocks/>
          </p:cNvSpPr>
          <p:nvPr/>
        </p:nvSpPr>
        <p:spPr>
          <a:xfrm>
            <a:off x="6614548" y="3949894"/>
            <a:ext cx="5465206" cy="2249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3500"/>
              </a:lnSpc>
              <a:buNone/>
            </a:pP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）高齢者の場合は典型的な「抑うつ感」や「悲哀感」があまり目立たず、症状としては身体的な痛みや心気症状（病気ではないのに心身に不調がある状態）や不定愁訴が多くみられます。</a:t>
            </a:r>
            <a:endParaRPr lang="en-US" altLang="ja-JP" sz="2000" dirty="0">
              <a:latin typeface="メイリオ" panose="020B0604030504040204" pitchFamily="50" charset="-128"/>
              <a:ea typeface="メイリオ" panose="020B0604030504040204" pitchFamily="50" charset="-128"/>
            </a:endParaRPr>
          </a:p>
          <a:p>
            <a:pPr marL="0" indent="0">
              <a:lnSpc>
                <a:spcPts val="3500"/>
              </a:lnSpc>
              <a:buNone/>
            </a:pPr>
            <a:endParaRPr lang="en-US" altLang="ja-JP" dirty="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570F5A23-9B63-4823-BA65-5EF78F7EF6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16374">
            <a:off x="7970383" y="1934294"/>
            <a:ext cx="2088232" cy="1827203"/>
          </a:xfrm>
          <a:prstGeom prst="rect">
            <a:avLst/>
          </a:prstGeom>
        </p:spPr>
      </p:pic>
      <p:sp>
        <p:nvSpPr>
          <p:cNvPr id="10" name="タイトル 1">
            <a:extLst>
              <a:ext uri="{FF2B5EF4-FFF2-40B4-BE49-F238E27FC236}">
                <a16:creationId xmlns:a16="http://schemas.microsoft.com/office/drawing/2014/main" id="{CCC7D41D-EAA7-4F8D-ADA1-DA5310E6EBFE}"/>
              </a:ext>
            </a:extLst>
          </p:cNvPr>
          <p:cNvSpPr txBox="1">
            <a:spLocks/>
          </p:cNvSpPr>
          <p:nvPr/>
        </p:nvSpPr>
        <p:spPr>
          <a:xfrm>
            <a:off x="2153816" y="35495"/>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9A3FB7"/>
                </a:solidFill>
                <a:latin typeface="メイリオ" panose="020B0604030504040204" pitchFamily="50" charset="-128"/>
                <a:ea typeface="メイリオ" panose="020B0604030504040204" pitchFamily="50" charset="-128"/>
              </a:rPr>
              <a:t>閉じこもり・うつ</a:t>
            </a:r>
          </a:p>
        </p:txBody>
      </p:sp>
      <p:pic>
        <p:nvPicPr>
          <p:cNvPr id="3" name="オーディオ 2">
            <a:hlinkClick r:id="" action="ppaction://media"/>
            <a:extLst>
              <a:ext uri="{FF2B5EF4-FFF2-40B4-BE49-F238E27FC236}">
                <a16:creationId xmlns:a16="http://schemas.microsoft.com/office/drawing/2014/main" id="{4713B562-CDB0-4C2C-A30E-9CACE49A21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6802241"/>
      </p:ext>
    </p:extLst>
  </p:cSld>
  <p:clrMapOvr>
    <a:masterClrMapping/>
  </p:clrMapOvr>
  <mc:AlternateContent xmlns:mc="http://schemas.openxmlformats.org/markup-compatibility/2006" xmlns:p14="http://schemas.microsoft.com/office/powerpoint/2010/main">
    <mc:Choice Requires="p14">
      <p:transition spd="slow" p14:dur="2000" advTm="45979"/>
    </mc:Choice>
    <mc:Fallback xmlns="">
      <p:transition spd="slow" advTm="45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認知症とのちがい</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2" name="コンテンツ プレースホルダー 2">
            <a:extLst>
              <a:ext uri="{FF2B5EF4-FFF2-40B4-BE49-F238E27FC236}">
                <a16:creationId xmlns:a16="http://schemas.microsoft.com/office/drawing/2014/main" id="{89DC08A3-2976-4D0C-8D66-CB77FB38D86F}"/>
              </a:ext>
            </a:extLst>
          </p:cNvPr>
          <p:cNvSpPr txBox="1">
            <a:spLocks/>
          </p:cNvSpPr>
          <p:nvPr/>
        </p:nvSpPr>
        <p:spPr>
          <a:xfrm>
            <a:off x="623392" y="2204864"/>
            <a:ext cx="10873208" cy="39604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ja-JP" altLang="en-US" sz="3600" dirty="0">
                <a:latin typeface="メイリオ" panose="020B0604030504040204" pitchFamily="50" charset="-128"/>
                <a:ea typeface="メイリオ" panose="020B0604030504040204" pitchFamily="50" charset="-128"/>
              </a:rPr>
              <a:t>　</a:t>
            </a:r>
            <a:r>
              <a:rPr lang="ja-JP" altLang="en-US" sz="3600" dirty="0" err="1">
                <a:latin typeface="メイリオ" panose="020B0604030504040204" pitchFamily="50" charset="-128"/>
                <a:ea typeface="メイリオ" panose="020B0604030504040204" pitchFamily="50" charset="-128"/>
              </a:rPr>
              <a:t>うつの</a:t>
            </a:r>
            <a:r>
              <a:rPr lang="ja-JP" altLang="en-US" sz="3600" dirty="0">
                <a:latin typeface="メイリオ" panose="020B0604030504040204" pitchFamily="50" charset="-128"/>
                <a:ea typeface="メイリオ" panose="020B0604030504040204" pitchFamily="50" charset="-128"/>
              </a:rPr>
              <a:t>症状である</a:t>
            </a:r>
            <a:r>
              <a:rPr lang="ja-JP" altLang="en-US" sz="3600" b="1" dirty="0">
                <a:latin typeface="メイリオ" panose="020B0604030504040204" pitchFamily="50" charset="-128"/>
                <a:ea typeface="メイリオ" panose="020B0604030504040204" pitchFamily="50" charset="-128"/>
              </a:rPr>
              <a:t>「興味の喪失」「気力の減退」</a:t>
            </a:r>
            <a:r>
              <a:rPr lang="ja-JP" altLang="en-US" sz="3600" dirty="0">
                <a:latin typeface="メイリオ" panose="020B0604030504040204" pitchFamily="50" charset="-128"/>
                <a:ea typeface="メイリオ" panose="020B0604030504040204" pitchFamily="50" charset="-128"/>
              </a:rPr>
              <a:t>などは認知症初期にもみられます。はっきりと区別はできませんが、次のような違いがあるといわれています。</a:t>
            </a:r>
            <a:endParaRPr lang="en-US" altLang="ja-JP" sz="3600" dirty="0">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059A094B-04D8-464A-B1CB-352EC6182193}"/>
              </a:ext>
            </a:extLst>
          </p:cNvPr>
          <p:cNvSpPr txBox="1">
            <a:spLocks/>
          </p:cNvSpPr>
          <p:nvPr/>
        </p:nvSpPr>
        <p:spPr>
          <a:xfrm>
            <a:off x="2117812" y="35495"/>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9A3FB7"/>
                </a:solidFill>
                <a:latin typeface="メイリオ" panose="020B0604030504040204" pitchFamily="50" charset="-128"/>
                <a:ea typeface="メイリオ" panose="020B0604030504040204" pitchFamily="50" charset="-128"/>
              </a:rPr>
              <a:t>閉じこもり・うつ</a:t>
            </a:r>
          </a:p>
        </p:txBody>
      </p:sp>
      <p:pic>
        <p:nvPicPr>
          <p:cNvPr id="5" name="オーディオ 4">
            <a:hlinkClick r:id="" action="ppaction://media"/>
            <a:extLst>
              <a:ext uri="{FF2B5EF4-FFF2-40B4-BE49-F238E27FC236}">
                <a16:creationId xmlns:a16="http://schemas.microsoft.com/office/drawing/2014/main" id="{3C968281-EE03-4D2A-87B5-2AA771F79C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03744204"/>
      </p:ext>
    </p:extLst>
  </p:cSld>
  <p:clrMapOvr>
    <a:masterClrMapping/>
  </p:clrMapOvr>
  <mc:AlternateContent xmlns:mc="http://schemas.openxmlformats.org/markup-compatibility/2006" xmlns:p14="http://schemas.microsoft.com/office/powerpoint/2010/main">
    <mc:Choice Requires="p14">
      <p:transition spd="slow" p14:dur="2000" advTm="17944"/>
    </mc:Choice>
    <mc:Fallback xmlns="">
      <p:transition spd="slow" advTm="17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認知症とのちがい</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表 5">
            <a:extLst>
              <a:ext uri="{FF2B5EF4-FFF2-40B4-BE49-F238E27FC236}">
                <a16:creationId xmlns:a16="http://schemas.microsoft.com/office/drawing/2014/main" id="{D80756A9-4FCB-45D5-B203-D0A7B4637B0B}"/>
              </a:ext>
            </a:extLst>
          </p:cNvPr>
          <p:cNvGraphicFramePr>
            <a:graphicFrameLocks noGrp="1"/>
          </p:cNvGraphicFramePr>
          <p:nvPr>
            <p:extLst>
              <p:ext uri="{D42A27DB-BD31-4B8C-83A1-F6EECF244321}">
                <p14:modId xmlns:p14="http://schemas.microsoft.com/office/powerpoint/2010/main" val="757772360"/>
              </p:ext>
            </p:extLst>
          </p:nvPr>
        </p:nvGraphicFramePr>
        <p:xfrm>
          <a:off x="1127448" y="1538694"/>
          <a:ext cx="9786332" cy="4975220"/>
        </p:xfrm>
        <a:graphic>
          <a:graphicData uri="http://schemas.openxmlformats.org/drawingml/2006/table">
            <a:tbl>
              <a:tblPr firstRow="1" bandRow="1">
                <a:tableStyleId>{F5AB1C69-6EDB-4FF4-983F-18BD219EF322}</a:tableStyleId>
              </a:tblPr>
              <a:tblGrid>
                <a:gridCol w="2535066">
                  <a:extLst>
                    <a:ext uri="{9D8B030D-6E8A-4147-A177-3AD203B41FA5}">
                      <a16:colId xmlns:a16="http://schemas.microsoft.com/office/drawing/2014/main" val="1296728427"/>
                    </a:ext>
                  </a:extLst>
                </a:gridCol>
                <a:gridCol w="3625633">
                  <a:extLst>
                    <a:ext uri="{9D8B030D-6E8A-4147-A177-3AD203B41FA5}">
                      <a16:colId xmlns:a16="http://schemas.microsoft.com/office/drawing/2014/main" val="3192574405"/>
                    </a:ext>
                  </a:extLst>
                </a:gridCol>
                <a:gridCol w="3625633">
                  <a:extLst>
                    <a:ext uri="{9D8B030D-6E8A-4147-A177-3AD203B41FA5}">
                      <a16:colId xmlns:a16="http://schemas.microsoft.com/office/drawing/2014/main" val="3682961515"/>
                    </a:ext>
                  </a:extLst>
                </a:gridCol>
              </a:tblGrid>
              <a:tr h="593180">
                <a:tc>
                  <a:txBody>
                    <a:bodyPr/>
                    <a:lstStyle/>
                    <a:p>
                      <a:pPr algn="l"/>
                      <a:endParaRPr kumimoji="1" lang="ja-JP" altLang="en-US" dirty="0">
                        <a:latin typeface="メイリオ" panose="020B0604030504040204" pitchFamily="50" charset="-128"/>
                        <a:ea typeface="メイリオ" panose="020B0604030504040204" pitchFamily="50" charset="-128"/>
                      </a:endParaRPr>
                    </a:p>
                  </a:txBody>
                  <a:tcPr>
                    <a:solidFill>
                      <a:srgbClr val="A954C4"/>
                    </a:solidFill>
                  </a:tcPr>
                </a:tc>
                <a:tc>
                  <a:txBody>
                    <a:bodyPr/>
                    <a:lstStyle/>
                    <a:p>
                      <a:pPr algn="ctr"/>
                      <a:r>
                        <a:rPr kumimoji="1" lang="ja-JP" altLang="en-US" sz="3200" b="1" dirty="0"/>
                        <a:t>う　つ</a:t>
                      </a:r>
                      <a:endParaRPr kumimoji="1" lang="ja-JP" altLang="en-US" sz="3200" b="1" dirty="0">
                        <a:latin typeface="メイリオ" panose="020B0604030504040204" pitchFamily="50" charset="-128"/>
                        <a:ea typeface="メイリオ" panose="020B0604030504040204" pitchFamily="50" charset="-128"/>
                      </a:endParaRPr>
                    </a:p>
                  </a:txBody>
                  <a:tcPr anchor="ctr">
                    <a:solidFill>
                      <a:srgbClr val="A954C4"/>
                    </a:solidFill>
                  </a:tcPr>
                </a:tc>
                <a:tc>
                  <a:txBody>
                    <a:bodyPr/>
                    <a:lstStyle/>
                    <a:p>
                      <a:pPr algn="ctr"/>
                      <a:r>
                        <a:rPr kumimoji="1" lang="ja-JP" altLang="en-US" sz="3200" b="1" dirty="0"/>
                        <a:t>認知症</a:t>
                      </a:r>
                      <a:endParaRPr kumimoji="1" lang="ja-JP" altLang="en-US" sz="3200" b="1" dirty="0">
                        <a:latin typeface="メイリオ" panose="020B0604030504040204" pitchFamily="50" charset="-128"/>
                        <a:ea typeface="メイリオ" panose="020B0604030504040204" pitchFamily="50" charset="-128"/>
                      </a:endParaRPr>
                    </a:p>
                  </a:txBody>
                  <a:tcPr anchor="ctr">
                    <a:solidFill>
                      <a:srgbClr val="A954C4"/>
                    </a:solidFill>
                  </a:tcPr>
                </a:tc>
                <a:extLst>
                  <a:ext uri="{0D108BD9-81ED-4DB2-BD59-A6C34878D82A}">
                    <a16:rowId xmlns:a16="http://schemas.microsoft.com/office/drawing/2014/main" val="2459698491"/>
                  </a:ext>
                </a:extLst>
              </a:tr>
              <a:tr h="593180">
                <a:tc>
                  <a:txBody>
                    <a:bodyPr/>
                    <a:lstStyle/>
                    <a:p>
                      <a:pPr algn="l"/>
                      <a:r>
                        <a:rPr kumimoji="1" lang="ja-JP" altLang="en-US" sz="2400" b="1" dirty="0"/>
                        <a:t>記憶力</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EDDF3"/>
                    </a:solidFill>
                  </a:tcPr>
                </a:tc>
                <a:tc>
                  <a:txBody>
                    <a:bodyPr/>
                    <a:lstStyle/>
                    <a:p>
                      <a:pPr algn="l"/>
                      <a:r>
                        <a:rPr kumimoji="1" lang="ja-JP" altLang="en-US" sz="2400" b="1" dirty="0"/>
                        <a:t>昔も今も思い出せない</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EDDF3"/>
                    </a:solidFill>
                  </a:tcPr>
                </a:tc>
                <a:tc>
                  <a:txBody>
                    <a:bodyPr/>
                    <a:lstStyle/>
                    <a:p>
                      <a:pPr algn="l"/>
                      <a:r>
                        <a:rPr kumimoji="1" lang="ja-JP" altLang="en-US" sz="2400" b="1" dirty="0"/>
                        <a:t>昔のことは覚えている</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EDDF3"/>
                    </a:solidFill>
                  </a:tcPr>
                </a:tc>
                <a:extLst>
                  <a:ext uri="{0D108BD9-81ED-4DB2-BD59-A6C34878D82A}">
                    <a16:rowId xmlns:a16="http://schemas.microsoft.com/office/drawing/2014/main" val="2915777082"/>
                  </a:ext>
                </a:extLst>
              </a:tr>
              <a:tr h="738190">
                <a:tc>
                  <a:txBody>
                    <a:bodyPr/>
                    <a:lstStyle/>
                    <a:p>
                      <a:pPr algn="l"/>
                      <a:r>
                        <a:rPr kumimoji="1" lang="ja-JP" altLang="en-US" sz="2400" b="1" dirty="0"/>
                        <a:t>発症のきっかけ</a:t>
                      </a:r>
                      <a:endParaRPr kumimoji="1" lang="en-US" altLang="ja-JP" sz="2400" b="1" dirty="0">
                        <a:latin typeface="メイリオ" panose="020B0604030504040204" pitchFamily="50" charset="-128"/>
                        <a:ea typeface="メイリオ" panose="020B0604030504040204" pitchFamily="50" charset="-128"/>
                      </a:endParaRPr>
                    </a:p>
                  </a:txBody>
                  <a:tcPr anchor="ctr">
                    <a:solidFill>
                      <a:srgbClr val="E2C7EB"/>
                    </a:solidFill>
                  </a:tcPr>
                </a:tc>
                <a:tc>
                  <a:txBody>
                    <a:bodyPr/>
                    <a:lstStyle/>
                    <a:p>
                      <a:pPr algn="l"/>
                      <a:r>
                        <a:rPr kumimoji="1" lang="ja-JP" altLang="en-US" sz="2400" b="1" dirty="0"/>
                        <a:t>きっかけがある</a:t>
                      </a:r>
                      <a:endParaRPr kumimoji="1" lang="en-US" altLang="ja-JP" sz="2400" b="1" dirty="0"/>
                    </a:p>
                    <a:p>
                      <a:pPr algn="l"/>
                      <a:r>
                        <a:rPr kumimoji="1" lang="ja-JP" altLang="en-US" sz="2400" b="1" dirty="0"/>
                        <a:t>発症がわかる</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2C7EB"/>
                    </a:solidFill>
                  </a:tcPr>
                </a:tc>
                <a:tc>
                  <a:txBody>
                    <a:bodyPr/>
                    <a:lstStyle/>
                    <a:p>
                      <a:pPr algn="l"/>
                      <a:r>
                        <a:rPr kumimoji="1" lang="ja-JP" altLang="en-US" sz="2400" b="1" dirty="0"/>
                        <a:t>きっかけはない</a:t>
                      </a:r>
                      <a:endParaRPr kumimoji="1" lang="en-US" altLang="ja-JP" sz="2400" b="1" dirty="0"/>
                    </a:p>
                    <a:p>
                      <a:pPr algn="l"/>
                      <a:r>
                        <a:rPr kumimoji="1" lang="ja-JP" altLang="en-US" sz="2400" b="1" dirty="0"/>
                        <a:t>発症時期がわからない</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2C7EB"/>
                    </a:solidFill>
                  </a:tcPr>
                </a:tc>
                <a:extLst>
                  <a:ext uri="{0D108BD9-81ED-4DB2-BD59-A6C34878D82A}">
                    <a16:rowId xmlns:a16="http://schemas.microsoft.com/office/drawing/2014/main" val="1903376375"/>
                  </a:ext>
                </a:extLst>
              </a:tr>
              <a:tr h="593180">
                <a:tc>
                  <a:txBody>
                    <a:bodyPr/>
                    <a:lstStyle/>
                    <a:p>
                      <a:pPr algn="l"/>
                      <a:r>
                        <a:rPr kumimoji="1" lang="ja-JP" altLang="en-US" sz="2400" b="1" dirty="0"/>
                        <a:t>病状の進み方</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EDDF3"/>
                    </a:solidFill>
                  </a:tcPr>
                </a:tc>
                <a:tc>
                  <a:txBody>
                    <a:bodyPr/>
                    <a:lstStyle/>
                    <a:p>
                      <a:pPr algn="l"/>
                      <a:r>
                        <a:rPr kumimoji="1" lang="ja-JP" altLang="en-US" sz="2400" b="1" dirty="0"/>
                        <a:t>急に進む</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EDDF3"/>
                    </a:solidFill>
                  </a:tcPr>
                </a:tc>
                <a:tc>
                  <a:txBody>
                    <a:bodyPr/>
                    <a:lstStyle/>
                    <a:p>
                      <a:pPr algn="l"/>
                      <a:r>
                        <a:rPr kumimoji="1" lang="ja-JP" altLang="en-US" sz="2400" b="1" dirty="0"/>
                        <a:t>ゆっくり進む</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EDDF3"/>
                    </a:solidFill>
                  </a:tcPr>
                </a:tc>
                <a:extLst>
                  <a:ext uri="{0D108BD9-81ED-4DB2-BD59-A6C34878D82A}">
                    <a16:rowId xmlns:a16="http://schemas.microsoft.com/office/drawing/2014/main" val="1857705208"/>
                  </a:ext>
                </a:extLst>
              </a:tr>
              <a:tr h="593180">
                <a:tc>
                  <a:txBody>
                    <a:bodyPr/>
                    <a:lstStyle/>
                    <a:p>
                      <a:pPr algn="l"/>
                      <a:r>
                        <a:rPr kumimoji="1" lang="ja-JP" altLang="en-US" sz="2400" b="1" dirty="0"/>
                        <a:t>性格</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2C7EB"/>
                    </a:solidFill>
                  </a:tcPr>
                </a:tc>
                <a:tc>
                  <a:txBody>
                    <a:bodyPr/>
                    <a:lstStyle/>
                    <a:p>
                      <a:pPr algn="l"/>
                      <a:r>
                        <a:rPr kumimoji="1" lang="ja-JP" altLang="en-US" sz="2400" b="1" dirty="0"/>
                        <a:t>几帳面・真面目・完全癖</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2C7EB"/>
                    </a:solidFill>
                  </a:tcPr>
                </a:tc>
                <a:tc>
                  <a:txBody>
                    <a:bodyPr/>
                    <a:lstStyle/>
                    <a:p>
                      <a:pPr algn="l"/>
                      <a:r>
                        <a:rPr kumimoji="1" lang="ja-JP" altLang="en-US" sz="2400" b="1" dirty="0"/>
                        <a:t>特に傾向はない</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2C7EB"/>
                    </a:solidFill>
                  </a:tcPr>
                </a:tc>
                <a:extLst>
                  <a:ext uri="{0D108BD9-81ED-4DB2-BD59-A6C34878D82A}">
                    <a16:rowId xmlns:a16="http://schemas.microsoft.com/office/drawing/2014/main" val="2957887387"/>
                  </a:ext>
                </a:extLst>
              </a:tr>
              <a:tr h="593180">
                <a:tc>
                  <a:txBody>
                    <a:bodyPr/>
                    <a:lstStyle/>
                    <a:p>
                      <a:pPr algn="l"/>
                      <a:r>
                        <a:rPr kumimoji="1" lang="ja-JP" altLang="en-US" sz="2400" b="1" dirty="0"/>
                        <a:t>作業</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EDDF3"/>
                    </a:solidFill>
                  </a:tcPr>
                </a:tc>
                <a:tc>
                  <a:txBody>
                    <a:bodyPr/>
                    <a:lstStyle/>
                    <a:p>
                      <a:pPr algn="l"/>
                      <a:r>
                        <a:rPr kumimoji="1" lang="ja-JP" altLang="en-US" sz="2400" b="1" dirty="0"/>
                        <a:t>できない</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EDDF3"/>
                    </a:solidFill>
                  </a:tcPr>
                </a:tc>
                <a:tc>
                  <a:txBody>
                    <a:bodyPr/>
                    <a:lstStyle/>
                    <a:p>
                      <a:pPr algn="l"/>
                      <a:r>
                        <a:rPr kumimoji="1" lang="ja-JP" altLang="en-US" sz="2400" b="1" dirty="0"/>
                        <a:t>指示されると努力できる</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EDDF3"/>
                    </a:solidFill>
                  </a:tcPr>
                </a:tc>
                <a:extLst>
                  <a:ext uri="{0D108BD9-81ED-4DB2-BD59-A6C34878D82A}">
                    <a16:rowId xmlns:a16="http://schemas.microsoft.com/office/drawing/2014/main" val="2359785244"/>
                  </a:ext>
                </a:extLst>
              </a:tr>
              <a:tr h="593180">
                <a:tc>
                  <a:txBody>
                    <a:bodyPr/>
                    <a:lstStyle/>
                    <a:p>
                      <a:pPr algn="l"/>
                      <a:r>
                        <a:rPr kumimoji="1" lang="ja-JP" altLang="en-US" sz="2400" b="1" dirty="0"/>
                        <a:t>感情</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2C7EB"/>
                    </a:solidFill>
                  </a:tcPr>
                </a:tc>
                <a:tc>
                  <a:txBody>
                    <a:bodyPr/>
                    <a:lstStyle/>
                    <a:p>
                      <a:pPr algn="l"/>
                      <a:r>
                        <a:rPr kumimoji="1" lang="ja-JP" altLang="en-US" sz="2400" b="1" dirty="0"/>
                        <a:t>抑うつ</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2C7EB"/>
                    </a:solidFill>
                  </a:tcPr>
                </a:tc>
                <a:tc>
                  <a:txBody>
                    <a:bodyPr/>
                    <a:lstStyle/>
                    <a:p>
                      <a:pPr algn="l"/>
                      <a:r>
                        <a:rPr kumimoji="1" lang="ja-JP" altLang="en-US" sz="2400" b="1" dirty="0"/>
                        <a:t>変化しやすい</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2C7EB"/>
                    </a:solidFill>
                  </a:tcPr>
                </a:tc>
                <a:extLst>
                  <a:ext uri="{0D108BD9-81ED-4DB2-BD59-A6C34878D82A}">
                    <a16:rowId xmlns:a16="http://schemas.microsoft.com/office/drawing/2014/main" val="3687658997"/>
                  </a:ext>
                </a:extLst>
              </a:tr>
              <a:tr h="593180">
                <a:tc>
                  <a:txBody>
                    <a:bodyPr/>
                    <a:lstStyle/>
                    <a:p>
                      <a:pPr algn="l"/>
                      <a:r>
                        <a:rPr kumimoji="1" lang="ja-JP" altLang="en-US" sz="2400" b="1" dirty="0"/>
                        <a:t>社交性</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EDDF3"/>
                    </a:solidFill>
                  </a:tcPr>
                </a:tc>
                <a:tc>
                  <a:txBody>
                    <a:bodyPr/>
                    <a:lstStyle/>
                    <a:p>
                      <a:pPr algn="l"/>
                      <a:r>
                        <a:rPr kumimoji="1" lang="ja-JP" altLang="en-US" sz="2400" b="1" dirty="0"/>
                        <a:t>ない</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EDDF3"/>
                    </a:solidFill>
                  </a:tcPr>
                </a:tc>
                <a:tc>
                  <a:txBody>
                    <a:bodyPr/>
                    <a:lstStyle/>
                    <a:p>
                      <a:pPr algn="l"/>
                      <a:r>
                        <a:rPr kumimoji="1" lang="ja-JP" altLang="en-US" sz="2400" b="1" dirty="0"/>
                        <a:t>表面的な社交性はある</a:t>
                      </a:r>
                      <a:endParaRPr kumimoji="1" lang="ja-JP" altLang="en-US" sz="2400" b="1" dirty="0">
                        <a:latin typeface="メイリオ" panose="020B0604030504040204" pitchFamily="50" charset="-128"/>
                        <a:ea typeface="メイリオ" panose="020B0604030504040204" pitchFamily="50" charset="-128"/>
                      </a:endParaRPr>
                    </a:p>
                  </a:txBody>
                  <a:tcPr anchor="ctr">
                    <a:solidFill>
                      <a:srgbClr val="EEDDF3"/>
                    </a:solidFill>
                  </a:tcPr>
                </a:tc>
                <a:extLst>
                  <a:ext uri="{0D108BD9-81ED-4DB2-BD59-A6C34878D82A}">
                    <a16:rowId xmlns:a16="http://schemas.microsoft.com/office/drawing/2014/main" val="3131186500"/>
                  </a:ext>
                </a:extLst>
              </a:tr>
            </a:tbl>
          </a:graphicData>
        </a:graphic>
      </p:graphicFrame>
      <p:sp>
        <p:nvSpPr>
          <p:cNvPr id="11" name="タイトル 1">
            <a:extLst>
              <a:ext uri="{FF2B5EF4-FFF2-40B4-BE49-F238E27FC236}">
                <a16:creationId xmlns:a16="http://schemas.microsoft.com/office/drawing/2014/main" id="{307EA716-905E-4D89-858A-50F6D8A884A8}"/>
              </a:ext>
            </a:extLst>
          </p:cNvPr>
          <p:cNvSpPr txBox="1">
            <a:spLocks/>
          </p:cNvSpPr>
          <p:nvPr/>
        </p:nvSpPr>
        <p:spPr>
          <a:xfrm>
            <a:off x="2078430" y="65165"/>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9A3FB7"/>
                </a:solidFill>
                <a:latin typeface="メイリオ" panose="020B0604030504040204" pitchFamily="50" charset="-128"/>
                <a:ea typeface="メイリオ" panose="020B0604030504040204" pitchFamily="50" charset="-128"/>
              </a:rPr>
              <a:t>閉じこもり・うつ</a:t>
            </a:r>
          </a:p>
        </p:txBody>
      </p:sp>
      <p:pic>
        <p:nvPicPr>
          <p:cNvPr id="8" name="オーディオ 7">
            <a:hlinkClick r:id="" action="ppaction://media"/>
            <a:extLst>
              <a:ext uri="{FF2B5EF4-FFF2-40B4-BE49-F238E27FC236}">
                <a16:creationId xmlns:a16="http://schemas.microsoft.com/office/drawing/2014/main" id="{666B252A-7BD0-4204-A305-CA9834FEB2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748934"/>
      </p:ext>
    </p:extLst>
  </p:cSld>
  <p:clrMapOvr>
    <a:masterClrMapping/>
  </p:clrMapOvr>
  <mc:AlternateContent xmlns:mc="http://schemas.openxmlformats.org/markup-compatibility/2006" xmlns:p14="http://schemas.microsoft.com/office/powerpoint/2010/main">
    <mc:Choice Requires="p14">
      <p:transition spd="slow" p14:dur="2000" advTm="46145"/>
    </mc:Choice>
    <mc:Fallback xmlns="">
      <p:transition spd="slow" advTm="46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うつの予防</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2" name="コンテンツ プレースホルダー 2">
            <a:extLst>
              <a:ext uri="{FF2B5EF4-FFF2-40B4-BE49-F238E27FC236}">
                <a16:creationId xmlns:a16="http://schemas.microsoft.com/office/drawing/2014/main" id="{89DC08A3-2976-4D0C-8D66-CB77FB38D86F}"/>
              </a:ext>
            </a:extLst>
          </p:cNvPr>
          <p:cNvSpPr txBox="1">
            <a:spLocks/>
          </p:cNvSpPr>
          <p:nvPr/>
        </p:nvSpPr>
        <p:spPr>
          <a:xfrm>
            <a:off x="839416" y="1518105"/>
            <a:ext cx="10945216" cy="52415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ja-JP" altLang="en-US" sz="3200" b="1" dirty="0">
                <a:latin typeface="メイリオ" panose="020B0604030504040204" pitchFamily="50" charset="-128"/>
                <a:ea typeface="メイリオ" panose="020B0604030504040204" pitchFamily="50" charset="-128"/>
              </a:rPr>
              <a:t>◎うつ（心の健康）について正しく理解する</a:t>
            </a:r>
            <a:endParaRPr lang="en-US" altLang="ja-JP" sz="3200" b="1" dirty="0">
              <a:latin typeface="メイリオ" panose="020B0604030504040204" pitchFamily="50" charset="-128"/>
              <a:ea typeface="メイリオ" panose="020B0604030504040204" pitchFamily="50" charset="-128"/>
            </a:endParaRPr>
          </a:p>
          <a:p>
            <a:pPr marL="0" indent="0">
              <a:lnSpc>
                <a:spcPct val="100000"/>
              </a:lnSpc>
              <a:buNone/>
            </a:pPr>
            <a:r>
              <a:rPr lang="ja-JP" altLang="en-US" dirty="0">
                <a:latin typeface="メイリオ" panose="020B0604030504040204" pitchFamily="50" charset="-128"/>
                <a:ea typeface="メイリオ" panose="020B0604030504040204" pitchFamily="50" charset="-128"/>
              </a:rPr>
              <a:t>　気軽に心と体の健康について話をしましょう</a:t>
            </a:r>
            <a:endParaRPr lang="en-US" altLang="ja-JP" dirty="0">
              <a:latin typeface="メイリオ" panose="020B0604030504040204" pitchFamily="50" charset="-128"/>
              <a:ea typeface="メイリオ" panose="020B0604030504040204" pitchFamily="50" charset="-128"/>
            </a:endParaRPr>
          </a:p>
          <a:p>
            <a:pPr marL="0" indent="0">
              <a:lnSpc>
                <a:spcPct val="100000"/>
              </a:lnSpc>
              <a:buNone/>
            </a:pPr>
            <a:r>
              <a:rPr lang="ja-JP" altLang="en-US" dirty="0">
                <a:latin typeface="メイリオ" panose="020B0604030504040204" pitchFamily="50" charset="-128"/>
                <a:ea typeface="メイリオ" panose="020B0604030504040204" pitchFamily="50" charset="-128"/>
              </a:rPr>
              <a:t>　日頃から高齢者の話をよく聴きましょう</a:t>
            </a:r>
            <a:endParaRPr lang="en-US" altLang="ja-JP" dirty="0">
              <a:latin typeface="メイリオ" panose="020B0604030504040204" pitchFamily="50" charset="-128"/>
              <a:ea typeface="メイリオ" panose="020B0604030504040204" pitchFamily="50" charset="-128"/>
            </a:endParaRPr>
          </a:p>
          <a:p>
            <a:pPr marL="0" indent="0">
              <a:lnSpc>
                <a:spcPct val="150000"/>
              </a:lnSpc>
              <a:buNone/>
            </a:pPr>
            <a:r>
              <a:rPr lang="ja-JP" altLang="en-US" sz="3200" b="1" dirty="0">
                <a:latin typeface="メイリオ" panose="020B0604030504040204" pitchFamily="50" charset="-128"/>
                <a:ea typeface="メイリオ" panose="020B0604030504040204" pitchFamily="50" charset="-128"/>
              </a:rPr>
              <a:t>◎生きがいや健康の実感、閉じこもり（孤立）の予防</a:t>
            </a:r>
            <a:endParaRPr lang="en-US" altLang="ja-JP" sz="3200" b="1" dirty="0">
              <a:latin typeface="メイリオ" panose="020B0604030504040204" pitchFamily="50" charset="-128"/>
              <a:ea typeface="メイリオ" panose="020B0604030504040204" pitchFamily="50" charset="-128"/>
            </a:endParaRPr>
          </a:p>
          <a:p>
            <a:pPr marL="0" indent="0">
              <a:lnSpc>
                <a:spcPct val="150000"/>
              </a:lnSpc>
              <a:buNone/>
            </a:pPr>
            <a:r>
              <a:rPr lang="ja-JP" altLang="en-US" dirty="0">
                <a:latin typeface="メイリオ" panose="020B0604030504040204" pitchFamily="50" charset="-128"/>
                <a:ea typeface="メイリオ" panose="020B0604030504040204" pitchFamily="50" charset="-128"/>
              </a:rPr>
              <a:t>　日々の家事、畑仕事、散歩などの習慣が健康へのカギ！</a:t>
            </a:r>
            <a:endParaRPr lang="en-US" altLang="ja-JP" dirty="0">
              <a:latin typeface="メイリオ" panose="020B0604030504040204" pitchFamily="50" charset="-128"/>
              <a:ea typeface="メイリオ" panose="020B0604030504040204" pitchFamily="50" charset="-128"/>
            </a:endParaRPr>
          </a:p>
          <a:p>
            <a:pPr marL="0" indent="0">
              <a:lnSpc>
                <a:spcPct val="150000"/>
              </a:lnSpc>
              <a:buNone/>
            </a:pPr>
            <a:r>
              <a:rPr lang="ja-JP" altLang="en-US" sz="3200" b="1" dirty="0">
                <a:latin typeface="メイリオ" panose="020B0604030504040204" pitchFamily="50" charset="-128"/>
                <a:ea typeface="メイリオ" panose="020B0604030504040204" pitchFamily="50" charset="-128"/>
              </a:rPr>
              <a:t>◎小地域ごとの交流の場でうつ・閉じこもり・認知症予防</a:t>
            </a:r>
            <a:endParaRPr lang="en-US" altLang="ja-JP" sz="3200" b="1" dirty="0">
              <a:latin typeface="メイリオ" panose="020B0604030504040204" pitchFamily="50" charset="-128"/>
              <a:ea typeface="メイリオ" panose="020B0604030504040204" pitchFamily="50" charset="-128"/>
            </a:endParaRPr>
          </a:p>
          <a:p>
            <a:pPr marL="0" indent="0">
              <a:lnSpc>
                <a:spcPct val="150000"/>
              </a:lnSpc>
              <a:buNone/>
            </a:pPr>
            <a:r>
              <a:rPr lang="ja-JP" altLang="en-US" sz="3200" b="1" dirty="0">
                <a:latin typeface="メイリオ" panose="020B0604030504040204" pitchFamily="50" charset="-128"/>
                <a:ea typeface="メイリオ" panose="020B0604030504040204" pitchFamily="50" charset="-128"/>
              </a:rPr>
              <a:t>◎心配な症状の早期発見、早期対応</a:t>
            </a:r>
            <a:endParaRPr lang="en-US" altLang="ja-JP" sz="3200" b="1" dirty="0">
              <a:latin typeface="メイリオ" panose="020B0604030504040204" pitchFamily="50" charset="-128"/>
              <a:ea typeface="メイリオ" panose="020B0604030504040204" pitchFamily="50" charset="-128"/>
            </a:endParaRPr>
          </a:p>
          <a:p>
            <a:pPr marL="0" indent="0">
              <a:lnSpc>
                <a:spcPct val="150000"/>
              </a:lnSpc>
              <a:buNone/>
            </a:pPr>
            <a:endParaRPr lang="en-US" altLang="ja-JP" sz="3200" dirty="0">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26E0542F-BF90-4454-8651-CBF903DDED8A}"/>
              </a:ext>
            </a:extLst>
          </p:cNvPr>
          <p:cNvSpPr txBox="1">
            <a:spLocks/>
          </p:cNvSpPr>
          <p:nvPr/>
        </p:nvSpPr>
        <p:spPr>
          <a:xfrm>
            <a:off x="2153816" y="24113"/>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9A3FB7"/>
                </a:solidFill>
                <a:latin typeface="メイリオ" panose="020B0604030504040204" pitchFamily="50" charset="-128"/>
                <a:ea typeface="メイリオ" panose="020B0604030504040204" pitchFamily="50" charset="-128"/>
              </a:rPr>
              <a:t>閉じこもり・うつ</a:t>
            </a:r>
          </a:p>
        </p:txBody>
      </p:sp>
      <p:pic>
        <p:nvPicPr>
          <p:cNvPr id="4" name="オーディオ 3">
            <a:hlinkClick r:id="" action="ppaction://media"/>
            <a:extLst>
              <a:ext uri="{FF2B5EF4-FFF2-40B4-BE49-F238E27FC236}">
                <a16:creationId xmlns:a16="http://schemas.microsoft.com/office/drawing/2014/main" id="{74835AB8-FF41-41A1-8F17-3546E63205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86034462"/>
      </p:ext>
    </p:extLst>
  </p:cSld>
  <p:clrMapOvr>
    <a:masterClrMapping/>
  </p:clrMapOvr>
  <mc:AlternateContent xmlns:mc="http://schemas.openxmlformats.org/markup-compatibility/2006" xmlns:p14="http://schemas.microsoft.com/office/powerpoint/2010/main">
    <mc:Choice Requires="p14">
      <p:transition spd="slow" p14:dur="2000" advTm="71441"/>
    </mc:Choice>
    <mc:Fallback xmlns="">
      <p:transition spd="slow" advTm="71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ご近所サポーターさんへのおねがい</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0" name="コンテンツ プレースホルダー 2">
            <a:extLst>
              <a:ext uri="{FF2B5EF4-FFF2-40B4-BE49-F238E27FC236}">
                <a16:creationId xmlns:a16="http://schemas.microsoft.com/office/drawing/2014/main" id="{EC11F8BD-42F4-4729-A24F-E1569ADB2B94}"/>
              </a:ext>
            </a:extLst>
          </p:cNvPr>
          <p:cNvSpPr txBox="1">
            <a:spLocks/>
          </p:cNvSpPr>
          <p:nvPr/>
        </p:nvSpPr>
        <p:spPr>
          <a:xfrm>
            <a:off x="1199456" y="1617370"/>
            <a:ext cx="10663443" cy="4896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ja-JP" altLang="en-US" sz="3200" b="1" dirty="0">
                <a:latin typeface="メイリオ" panose="020B0604030504040204" pitchFamily="50" charset="-128"/>
                <a:ea typeface="メイリオ" panose="020B0604030504040204" pitchFamily="50" charset="-128"/>
              </a:rPr>
              <a:t>・</a:t>
            </a:r>
            <a:r>
              <a:rPr lang="ja-JP" altLang="en-US" sz="3200" b="1" u="sng" dirty="0">
                <a:latin typeface="メイリオ" panose="020B0604030504040204" pitchFamily="50" charset="-128"/>
                <a:ea typeface="メイリオ" panose="020B0604030504040204" pitchFamily="50" charset="-128"/>
              </a:rPr>
              <a:t>本人の様子や生活の変化に気づく</a:t>
            </a:r>
            <a:endParaRPr lang="en-US" altLang="ja-JP" sz="3200" b="1" u="sng" dirty="0">
              <a:latin typeface="メイリオ" panose="020B0604030504040204" pitchFamily="50" charset="-128"/>
              <a:ea typeface="メイリオ" panose="020B0604030504040204" pitchFamily="50" charset="-128"/>
            </a:endParaRPr>
          </a:p>
          <a:p>
            <a:pPr marL="0" indent="0">
              <a:lnSpc>
                <a:spcPct val="100000"/>
              </a:lnSpc>
              <a:buNone/>
            </a:pPr>
            <a:r>
              <a:rPr lang="ja-JP" altLang="en-US" dirty="0">
                <a:latin typeface="メイリオ" panose="020B0604030504040204" pitchFamily="50" charset="-128"/>
                <a:ea typeface="メイリオ" panose="020B0604030504040204" pitchFamily="50" charset="-128"/>
              </a:rPr>
              <a:t>　体調、表情や話し方、受け答え、声の調子、服装や部屋の</a:t>
            </a:r>
            <a:endParaRPr lang="en-US" altLang="ja-JP" dirty="0">
              <a:latin typeface="メイリオ" panose="020B0604030504040204" pitchFamily="50" charset="-128"/>
              <a:ea typeface="メイリオ" panose="020B0604030504040204" pitchFamily="50" charset="-128"/>
            </a:endParaRPr>
          </a:p>
          <a:p>
            <a:pPr marL="0" indent="0">
              <a:lnSpc>
                <a:spcPct val="100000"/>
              </a:lnSpc>
              <a:buNone/>
            </a:pPr>
            <a:r>
              <a:rPr lang="ja-JP" altLang="en-US" dirty="0">
                <a:latin typeface="メイリオ" panose="020B0604030504040204" pitchFamily="50" charset="-128"/>
                <a:ea typeface="メイリオ" panose="020B0604030504040204" pitchFamily="50" charset="-128"/>
              </a:rPr>
              <a:t>　乱れがないか、などに変化のサインが隠れています。</a:t>
            </a:r>
            <a:endParaRPr lang="en-US" altLang="ja-JP" dirty="0">
              <a:latin typeface="メイリオ" panose="020B0604030504040204" pitchFamily="50" charset="-128"/>
              <a:ea typeface="メイリオ" panose="020B0604030504040204" pitchFamily="50" charset="-128"/>
            </a:endParaRPr>
          </a:p>
          <a:p>
            <a:pPr marL="0" indent="0">
              <a:lnSpc>
                <a:spcPct val="150000"/>
              </a:lnSpc>
              <a:buNone/>
            </a:pPr>
            <a:r>
              <a:rPr lang="ja-JP" altLang="en-US" sz="3200" b="1" dirty="0">
                <a:latin typeface="メイリオ" panose="020B0604030504040204" pitchFamily="50" charset="-128"/>
                <a:ea typeface="メイリオ" panose="020B0604030504040204" pitchFamily="50" charset="-128"/>
              </a:rPr>
              <a:t>・</a:t>
            </a:r>
            <a:r>
              <a:rPr lang="ja-JP" altLang="en-US" sz="3200" b="1" u="sng" dirty="0">
                <a:latin typeface="メイリオ" panose="020B0604030504040204" pitchFamily="50" charset="-128"/>
                <a:ea typeface="メイリオ" panose="020B0604030504040204" pitchFamily="50" charset="-128"/>
              </a:rPr>
              <a:t>周囲とつながっているという安心感を伝える</a:t>
            </a:r>
            <a:endParaRPr lang="en-US" altLang="ja-JP" sz="3200" b="1" u="sng" dirty="0">
              <a:latin typeface="メイリオ" panose="020B0604030504040204" pitchFamily="50" charset="-128"/>
              <a:ea typeface="メイリオ" panose="020B0604030504040204" pitchFamily="50" charset="-128"/>
            </a:endParaRPr>
          </a:p>
          <a:p>
            <a:pPr marL="0" indent="0">
              <a:lnSpc>
                <a:spcPct val="100000"/>
              </a:lnSpc>
              <a:buNone/>
            </a:pPr>
            <a:r>
              <a:rPr lang="ja-JP" altLang="en-US" dirty="0">
                <a:latin typeface="メイリオ" panose="020B0604030504040204" pitchFamily="50" charset="-128"/>
                <a:ea typeface="メイリオ" panose="020B0604030504040204" pitchFamily="50" charset="-128"/>
              </a:rPr>
              <a:t>　訪問活動の「寄り添い」によって、高齢者の心の安定が</a:t>
            </a:r>
            <a:endParaRPr lang="en-US" altLang="ja-JP" dirty="0">
              <a:latin typeface="メイリオ" panose="020B0604030504040204" pitchFamily="50" charset="-128"/>
              <a:ea typeface="メイリオ" panose="020B0604030504040204" pitchFamily="50" charset="-128"/>
            </a:endParaRPr>
          </a:p>
          <a:p>
            <a:pPr marL="0" indent="0">
              <a:lnSpc>
                <a:spcPct val="100000"/>
              </a:lnSpc>
              <a:buNone/>
            </a:pPr>
            <a:r>
              <a:rPr lang="ja-JP" altLang="en-US" dirty="0">
                <a:latin typeface="メイリオ" panose="020B0604030504040204" pitchFamily="50" charset="-128"/>
                <a:ea typeface="メイリオ" panose="020B0604030504040204" pitchFamily="50" charset="-128"/>
              </a:rPr>
              <a:t>　期待できます。日ごろの声かけが大事です。　</a:t>
            </a:r>
            <a:endParaRPr lang="en-US" altLang="ja-JP" dirty="0">
              <a:latin typeface="メイリオ" panose="020B0604030504040204" pitchFamily="50" charset="-128"/>
              <a:ea typeface="メイリオ" panose="020B0604030504040204" pitchFamily="50" charset="-128"/>
            </a:endParaRPr>
          </a:p>
          <a:p>
            <a:pPr marL="0" indent="0">
              <a:lnSpc>
                <a:spcPct val="150000"/>
              </a:lnSpc>
              <a:buNone/>
            </a:pPr>
            <a:r>
              <a:rPr lang="ja-JP" altLang="en-US" sz="3200" b="1" dirty="0">
                <a:latin typeface="メイリオ" panose="020B0604030504040204" pitchFamily="50" charset="-128"/>
                <a:ea typeface="メイリオ" panose="020B0604030504040204" pitchFamily="50" charset="-128"/>
              </a:rPr>
              <a:t>・</a:t>
            </a:r>
            <a:r>
              <a:rPr lang="ja-JP" altLang="en-US" sz="3200" b="1" u="sng" dirty="0">
                <a:latin typeface="メイリオ" panose="020B0604030504040204" pitchFamily="50" charset="-128"/>
                <a:ea typeface="メイリオ" panose="020B0604030504040204" pitchFamily="50" charset="-128"/>
              </a:rPr>
              <a:t>気になったことは相談窓口へ</a:t>
            </a:r>
            <a:endParaRPr lang="en-US" altLang="ja-JP" sz="3200" b="1" u="sng" dirty="0">
              <a:latin typeface="メイリオ" panose="020B0604030504040204" pitchFamily="50" charset="-128"/>
              <a:ea typeface="メイリオ" panose="020B0604030504040204" pitchFamily="50" charset="-128"/>
            </a:endParaRPr>
          </a:p>
        </p:txBody>
      </p:sp>
      <p:sp>
        <p:nvSpPr>
          <p:cNvPr id="11" name="タイトル 1">
            <a:extLst>
              <a:ext uri="{FF2B5EF4-FFF2-40B4-BE49-F238E27FC236}">
                <a16:creationId xmlns:a16="http://schemas.microsoft.com/office/drawing/2014/main" id="{399A0914-843B-4608-97FE-4F50D79F4442}"/>
              </a:ext>
            </a:extLst>
          </p:cNvPr>
          <p:cNvSpPr txBox="1">
            <a:spLocks/>
          </p:cNvSpPr>
          <p:nvPr/>
        </p:nvSpPr>
        <p:spPr>
          <a:xfrm>
            <a:off x="2153816" y="35495"/>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9A3FB7"/>
                </a:solidFill>
                <a:latin typeface="メイリオ" panose="020B0604030504040204" pitchFamily="50" charset="-128"/>
                <a:ea typeface="メイリオ" panose="020B0604030504040204" pitchFamily="50" charset="-128"/>
              </a:rPr>
              <a:t>閉じこもり・うつ</a:t>
            </a:r>
          </a:p>
        </p:txBody>
      </p:sp>
      <p:pic>
        <p:nvPicPr>
          <p:cNvPr id="14" name="オーディオ 13">
            <a:hlinkClick r:id="" action="ppaction://media"/>
            <a:extLst>
              <a:ext uri="{FF2B5EF4-FFF2-40B4-BE49-F238E27FC236}">
                <a16:creationId xmlns:a16="http://schemas.microsoft.com/office/drawing/2014/main" id="{9E068A1F-241D-45B1-B92E-793E5E98CE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38473481"/>
      </p:ext>
    </p:extLst>
  </p:cSld>
  <p:clrMapOvr>
    <a:masterClrMapping/>
  </p:clrMapOvr>
  <mc:AlternateContent xmlns:mc="http://schemas.openxmlformats.org/markup-compatibility/2006" xmlns:p14="http://schemas.microsoft.com/office/powerpoint/2010/main">
    <mc:Choice Requires="p14">
      <p:transition spd="slow" p14:dur="2000" advTm="56816"/>
    </mc:Choice>
    <mc:Fallback xmlns="">
      <p:transition spd="slow" advTm="56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672" y="541921"/>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参考資料</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2" name="コンテンツ プレースホルダー 2">
            <a:extLst>
              <a:ext uri="{FF2B5EF4-FFF2-40B4-BE49-F238E27FC236}">
                <a16:creationId xmlns:a16="http://schemas.microsoft.com/office/drawing/2014/main" id="{89DC08A3-2976-4D0C-8D66-CB77FB38D86F}"/>
              </a:ext>
            </a:extLst>
          </p:cNvPr>
          <p:cNvSpPr txBox="1">
            <a:spLocks/>
          </p:cNvSpPr>
          <p:nvPr/>
        </p:nvSpPr>
        <p:spPr>
          <a:xfrm>
            <a:off x="2711624" y="2132856"/>
            <a:ext cx="7920880" cy="40324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3000"/>
              </a:lnSpc>
              <a:buNone/>
            </a:pPr>
            <a:r>
              <a:rPr lang="ja-JP" altLang="en-US" dirty="0">
                <a:latin typeface="メイリオ" panose="020B0604030504040204" pitchFamily="50" charset="-128"/>
                <a:ea typeface="メイリオ" panose="020B0604030504040204" pitchFamily="50" charset="-128"/>
              </a:rPr>
              <a:t>厚生労働省介護予防マニュアル</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改訂版</a:t>
            </a:r>
            <a:r>
              <a:rPr lang="en-US" altLang="ja-JP" dirty="0">
                <a:latin typeface="メイリオ" panose="020B0604030504040204" pitchFamily="50" charset="-128"/>
                <a:ea typeface="メイリオ" panose="020B0604030504040204" pitchFamily="50" charset="-128"/>
              </a:rPr>
              <a:t>)</a:t>
            </a:r>
          </a:p>
          <a:p>
            <a:pPr marL="0" indent="0">
              <a:lnSpc>
                <a:spcPts val="3000"/>
              </a:lnSpc>
              <a:buNone/>
            </a:pPr>
            <a:r>
              <a:rPr lang="ja-JP" altLang="en-US" dirty="0">
                <a:latin typeface="メイリオ" panose="020B0604030504040204" pitchFamily="50" charset="-128"/>
                <a:ea typeface="メイリオ" panose="020B0604030504040204" pitchFamily="50" charset="-128"/>
              </a:rPr>
              <a:t>　 第</a:t>
            </a:r>
            <a:r>
              <a:rPr lang="en-US" altLang="ja-JP" dirty="0">
                <a:latin typeface="メイリオ" panose="020B0604030504040204" pitchFamily="50" charset="-128"/>
                <a:ea typeface="メイリオ" panose="020B0604030504040204" pitchFamily="50" charset="-128"/>
              </a:rPr>
              <a:t>6</a:t>
            </a:r>
            <a:r>
              <a:rPr lang="ja-JP" altLang="en-US" dirty="0">
                <a:latin typeface="メイリオ" panose="020B0604030504040204" pitchFamily="50" charset="-128"/>
                <a:ea typeface="メイリオ" panose="020B0604030504040204" pitchFamily="50" charset="-128"/>
              </a:rPr>
              <a:t>章　閉じこもり予防・支援マニュアル</a:t>
            </a:r>
            <a:endParaRPr lang="en-US" altLang="ja-JP" dirty="0">
              <a:latin typeface="メイリオ" panose="020B0604030504040204" pitchFamily="50" charset="-128"/>
              <a:ea typeface="メイリオ" panose="020B0604030504040204" pitchFamily="50" charset="-128"/>
            </a:endParaRPr>
          </a:p>
          <a:p>
            <a:pPr marL="0" indent="0">
              <a:lnSpc>
                <a:spcPts val="3000"/>
              </a:lnSpc>
              <a:buNone/>
            </a:pPr>
            <a:r>
              <a:rPr lang="ja-JP" altLang="en-US" dirty="0">
                <a:latin typeface="メイリオ" panose="020B0604030504040204" pitchFamily="50" charset="-128"/>
                <a:ea typeface="メイリオ" panose="020B0604030504040204" pitchFamily="50" charset="-128"/>
              </a:rPr>
              <a:t>　 第</a:t>
            </a:r>
            <a:r>
              <a:rPr lang="en-US" altLang="ja-JP" dirty="0">
                <a:latin typeface="メイリオ" panose="020B0604030504040204" pitchFamily="50" charset="-128"/>
                <a:ea typeface="メイリオ" panose="020B0604030504040204" pitchFamily="50" charset="-128"/>
              </a:rPr>
              <a:t>7</a:t>
            </a:r>
            <a:r>
              <a:rPr lang="ja-JP" altLang="en-US" dirty="0">
                <a:latin typeface="メイリオ" panose="020B0604030504040204" pitchFamily="50" charset="-128"/>
                <a:ea typeface="メイリオ" panose="020B0604030504040204" pitchFamily="50" charset="-128"/>
              </a:rPr>
              <a:t>章　認知機能低下予防・支援マニュアル</a:t>
            </a:r>
            <a:endParaRPr lang="en-US" altLang="ja-JP" dirty="0">
              <a:latin typeface="メイリオ" panose="020B0604030504040204" pitchFamily="50" charset="-128"/>
              <a:ea typeface="メイリオ" panose="020B0604030504040204" pitchFamily="50" charset="-128"/>
            </a:endParaRPr>
          </a:p>
          <a:p>
            <a:pPr marL="0" indent="0">
              <a:lnSpc>
                <a:spcPts val="3000"/>
              </a:lnSpc>
              <a:buNone/>
            </a:pPr>
            <a:r>
              <a:rPr lang="ja-JP" altLang="en-US" dirty="0">
                <a:latin typeface="メイリオ" panose="020B0604030504040204" pitchFamily="50" charset="-128"/>
                <a:ea typeface="メイリオ" panose="020B0604030504040204" pitchFamily="50" charset="-128"/>
              </a:rPr>
              <a:t>　 第</a:t>
            </a:r>
            <a:r>
              <a:rPr lang="en-US" altLang="ja-JP" dirty="0">
                <a:latin typeface="メイリオ" panose="020B0604030504040204" pitchFamily="50" charset="-128"/>
                <a:ea typeface="メイリオ" panose="020B0604030504040204" pitchFamily="50" charset="-128"/>
              </a:rPr>
              <a:t>8</a:t>
            </a:r>
            <a:r>
              <a:rPr lang="ja-JP" altLang="en-US" dirty="0">
                <a:latin typeface="メイリオ" panose="020B0604030504040204" pitchFamily="50" charset="-128"/>
                <a:ea typeface="メイリオ" panose="020B0604030504040204" pitchFamily="50" charset="-128"/>
              </a:rPr>
              <a:t>章　うつ予防・支援マニュアル</a:t>
            </a:r>
            <a:endParaRPr lang="en-US" altLang="ja-JP" dirty="0">
              <a:latin typeface="メイリオ" panose="020B0604030504040204" pitchFamily="50" charset="-128"/>
              <a:ea typeface="メイリオ" panose="020B0604030504040204" pitchFamily="50" charset="-128"/>
            </a:endParaRPr>
          </a:p>
          <a:p>
            <a:pPr marL="0" indent="0">
              <a:lnSpc>
                <a:spcPts val="3000"/>
              </a:lnSpc>
              <a:buNone/>
            </a:pPr>
            <a:r>
              <a:rPr lang="ja-JP" altLang="en-US" dirty="0">
                <a:latin typeface="メイリオ" panose="020B0604030504040204" pitchFamily="50" charset="-128"/>
                <a:ea typeface="メイリオ" panose="020B0604030504040204" pitchFamily="50" charset="-128"/>
              </a:rPr>
              <a:t>公益財団法人長寿科学振興財団</a:t>
            </a:r>
            <a:endParaRPr lang="en-US" altLang="ja-JP" dirty="0">
              <a:latin typeface="メイリオ" panose="020B0604030504040204" pitchFamily="50" charset="-128"/>
              <a:ea typeface="メイリオ" panose="020B0604030504040204" pitchFamily="50" charset="-128"/>
            </a:endParaRPr>
          </a:p>
          <a:p>
            <a:pPr marL="0" indent="0">
              <a:lnSpc>
                <a:spcPts val="3000"/>
              </a:lnSpc>
              <a:buNone/>
            </a:pPr>
            <a:r>
              <a:rPr lang="ja-JP" altLang="en-US" dirty="0">
                <a:latin typeface="メイリオ" panose="020B0604030504040204" pitchFamily="50" charset="-128"/>
                <a:ea typeface="メイリオ" panose="020B0604030504040204" pitchFamily="50" charset="-128"/>
              </a:rPr>
              <a:t>　 認知症の予防とケア</a:t>
            </a:r>
            <a:endParaRPr lang="en-US" altLang="ja-JP" dirty="0">
              <a:latin typeface="メイリオ" panose="020B0604030504040204" pitchFamily="50" charset="-128"/>
              <a:ea typeface="メイリオ" panose="020B0604030504040204" pitchFamily="50" charset="-128"/>
            </a:endParaRPr>
          </a:p>
          <a:p>
            <a:pPr marL="0" indent="0">
              <a:lnSpc>
                <a:spcPts val="3000"/>
              </a:lnSpc>
              <a:buNone/>
            </a:pPr>
            <a:r>
              <a:rPr lang="ja-JP" altLang="en-US" dirty="0">
                <a:latin typeface="メイリオ" panose="020B0604030504040204" pitchFamily="50" charset="-128"/>
                <a:ea typeface="メイリオ" panose="020B0604030504040204" pitchFamily="50" charset="-128"/>
              </a:rPr>
              <a:t>　 第</a:t>
            </a:r>
            <a:r>
              <a:rPr lang="en-US" altLang="ja-JP" dirty="0">
                <a:latin typeface="メイリオ" panose="020B0604030504040204" pitchFamily="50" charset="-128"/>
                <a:ea typeface="メイリオ" panose="020B0604030504040204" pitchFamily="50" charset="-128"/>
              </a:rPr>
              <a:t>4</a:t>
            </a:r>
            <a:r>
              <a:rPr lang="ja-JP" altLang="en-US" dirty="0">
                <a:latin typeface="メイリオ" panose="020B0604030504040204" pitchFamily="50" charset="-128"/>
                <a:ea typeface="メイリオ" panose="020B0604030504040204" pitchFamily="50" charset="-128"/>
              </a:rPr>
              <a:t>章　認知症の予防</a:t>
            </a:r>
            <a:endParaRPr lang="en-US" altLang="ja-JP" dirty="0">
              <a:latin typeface="メイリオ" panose="020B0604030504040204" pitchFamily="50" charset="-128"/>
              <a:ea typeface="メイリオ" panose="020B0604030504040204" pitchFamily="50" charset="-128"/>
            </a:endParaRPr>
          </a:p>
          <a:p>
            <a:pPr marL="0" indent="0">
              <a:lnSpc>
                <a:spcPts val="3000"/>
              </a:lnSpc>
              <a:buNone/>
            </a:pPr>
            <a:r>
              <a:rPr lang="ja-JP" altLang="en-US" dirty="0">
                <a:latin typeface="メイリオ" panose="020B0604030504040204" pitchFamily="50" charset="-128"/>
                <a:ea typeface="メイリオ" panose="020B0604030504040204" pitchFamily="50" charset="-128"/>
              </a:rPr>
              <a:t>　　   ３．うつ予防との関わり</a:t>
            </a:r>
            <a:endParaRPr lang="en-US" altLang="ja-JP" dirty="0">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059A094B-04D8-464A-B1CB-352EC6182193}"/>
              </a:ext>
            </a:extLst>
          </p:cNvPr>
          <p:cNvSpPr txBox="1">
            <a:spLocks/>
          </p:cNvSpPr>
          <p:nvPr/>
        </p:nvSpPr>
        <p:spPr>
          <a:xfrm>
            <a:off x="2153816" y="4918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9A3FB7"/>
                </a:solidFill>
                <a:latin typeface="メイリオ" panose="020B0604030504040204" pitchFamily="50" charset="-128"/>
                <a:ea typeface="メイリオ" panose="020B0604030504040204" pitchFamily="50" charset="-128"/>
              </a:rPr>
              <a:t>閉じこもり・うつ</a:t>
            </a:r>
          </a:p>
        </p:txBody>
      </p:sp>
      <p:pic>
        <p:nvPicPr>
          <p:cNvPr id="6" name="オーディオ 5">
            <a:hlinkClick r:id="" action="ppaction://media"/>
            <a:extLst>
              <a:ext uri="{FF2B5EF4-FFF2-40B4-BE49-F238E27FC236}">
                <a16:creationId xmlns:a16="http://schemas.microsoft.com/office/drawing/2014/main" id="{C4BE1A11-B844-4605-AD68-98F348CB93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1925290"/>
      </p:ext>
    </p:extLst>
  </p:cSld>
  <p:clrMapOvr>
    <a:masterClrMapping/>
  </p:clrMapOvr>
  <mc:AlternateContent xmlns:mc="http://schemas.openxmlformats.org/markup-compatibility/2006" xmlns:p14="http://schemas.microsoft.com/office/powerpoint/2010/main">
    <mc:Choice Requires="p14">
      <p:transition spd="slow" p14:dur="2000" advTm="10720"/>
    </mc:Choice>
    <mc:Fallback xmlns="">
      <p:transition spd="slow" advTm="10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閉じこもり・うつ</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FF72F2C6-DB32-4CC5-A1CC-D2B8923F9349}"/>
              </a:ext>
            </a:extLst>
          </p:cNvPr>
          <p:cNvSpPr/>
          <p:nvPr/>
        </p:nvSpPr>
        <p:spPr>
          <a:xfrm>
            <a:off x="671335" y="1532980"/>
            <a:ext cx="11089232" cy="5201424"/>
          </a:xfrm>
          <a:prstGeom prst="rect">
            <a:avLst/>
          </a:prstGeom>
        </p:spPr>
        <p:txBody>
          <a:bodyPr wrap="square">
            <a:spAutoFit/>
          </a:bodyPr>
          <a:lstStyle/>
          <a:p>
            <a:pPr>
              <a:lnSpc>
                <a:spcPct val="150000"/>
              </a:lnSpc>
            </a:pPr>
            <a:r>
              <a:rPr lang="ja-JP" altLang="en-US" sz="3200" dirty="0">
                <a:latin typeface="メイリオ" panose="020B0604030504040204" pitchFamily="50" charset="-128"/>
                <a:ea typeface="メイリオ" panose="020B0604030504040204" pitchFamily="50" charset="-128"/>
              </a:rPr>
              <a:t>　老化に加え、コロナ禍の影響で高齢者の活動範囲が一層狭まることになりました。動かないことで体力が低下し、気持ちまで沈みがちとなり、外出の頻度が低くなる、いわゆる</a:t>
            </a:r>
            <a:r>
              <a:rPr lang="ja-JP" altLang="en-US" sz="3200" b="1" dirty="0">
                <a:latin typeface="メイリオ" panose="020B0604030504040204" pitchFamily="50" charset="-128"/>
                <a:ea typeface="メイリオ" panose="020B0604030504040204" pitchFamily="50" charset="-128"/>
              </a:rPr>
              <a:t>閉じこもり</a:t>
            </a:r>
            <a:r>
              <a:rPr lang="ja-JP" altLang="en-US" sz="3200" dirty="0">
                <a:latin typeface="メイリオ" panose="020B0604030504040204" pitchFamily="50" charset="-128"/>
                <a:ea typeface="メイリオ" panose="020B0604030504040204" pitchFamily="50" charset="-128"/>
              </a:rPr>
              <a:t>が起こりやすくなっています。これは、</a:t>
            </a:r>
            <a:r>
              <a:rPr lang="ja-JP" altLang="en-US" sz="3200" b="1" u="sng" dirty="0">
                <a:solidFill>
                  <a:schemeClr val="accent5">
                    <a:lumMod val="75000"/>
                  </a:schemeClr>
                </a:solidFill>
                <a:latin typeface="メイリオ" panose="020B0604030504040204" pitchFamily="50" charset="-128"/>
                <a:ea typeface="メイリオ" panose="020B0604030504040204" pitchFamily="50" charset="-128"/>
              </a:rPr>
              <a:t>廃用症候群</a:t>
            </a:r>
            <a:r>
              <a:rPr lang="ja-JP" altLang="en-US" sz="3200" u="sng" dirty="0">
                <a:solidFill>
                  <a:schemeClr val="accent5">
                    <a:lumMod val="75000"/>
                  </a:schemeClr>
                </a:solidFill>
                <a:latin typeface="メイリオ" panose="020B0604030504040204" pitchFamily="50" charset="-128"/>
                <a:ea typeface="メイリオ" panose="020B0604030504040204" pitchFamily="50" charset="-128"/>
              </a:rPr>
              <a:t>（動かないことで心身の機能が低下すること）</a:t>
            </a:r>
            <a:r>
              <a:rPr lang="ja-JP" altLang="en-US" sz="3200" dirty="0">
                <a:latin typeface="メイリオ" panose="020B0604030504040204" pitchFamily="50" charset="-128"/>
                <a:ea typeface="メイリオ" panose="020B0604030504040204" pitchFamily="50" charset="-128"/>
              </a:rPr>
              <a:t>や</a:t>
            </a:r>
            <a:r>
              <a:rPr lang="ja-JP" altLang="en-US" sz="3200" b="1" u="sng" dirty="0">
                <a:solidFill>
                  <a:schemeClr val="accent5">
                    <a:lumMod val="75000"/>
                  </a:schemeClr>
                </a:solidFill>
                <a:latin typeface="メイリオ" panose="020B0604030504040204" pitchFamily="50" charset="-128"/>
                <a:ea typeface="メイリオ" panose="020B0604030504040204" pitchFamily="50" charset="-128"/>
              </a:rPr>
              <a:t>認知症</a:t>
            </a:r>
            <a:r>
              <a:rPr lang="ja-JP" altLang="en-US" sz="3200" dirty="0">
                <a:latin typeface="メイリオ" panose="020B0604030504040204" pitchFamily="50" charset="-128"/>
                <a:ea typeface="メイリオ" panose="020B0604030504040204" pitchFamily="50" charset="-128"/>
              </a:rPr>
              <a:t>、</a:t>
            </a:r>
            <a:r>
              <a:rPr lang="ja-JP" altLang="en-US" sz="3200" b="1" u="sng" dirty="0">
                <a:solidFill>
                  <a:schemeClr val="accent5">
                    <a:lumMod val="75000"/>
                  </a:schemeClr>
                </a:solidFill>
                <a:latin typeface="メイリオ" panose="020B0604030504040204" pitchFamily="50" charset="-128"/>
                <a:ea typeface="メイリオ" panose="020B0604030504040204" pitchFamily="50" charset="-128"/>
              </a:rPr>
              <a:t>うつ傾向</a:t>
            </a:r>
            <a:r>
              <a:rPr lang="ja-JP" altLang="en-US" sz="3200" dirty="0">
                <a:latin typeface="メイリオ" panose="020B0604030504040204" pitchFamily="50" charset="-128"/>
                <a:ea typeface="メイリオ" panose="020B0604030504040204" pitchFamily="50" charset="-128"/>
              </a:rPr>
              <a:t>といった症状にも関連し、要介護状態へと進む原因となります。　</a:t>
            </a:r>
            <a:endParaRPr lang="en-US" altLang="ja-JP" sz="3200" dirty="0">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9F62D8B6-D09F-4969-B5B8-AFEE9E465651}"/>
              </a:ext>
            </a:extLst>
          </p:cNvPr>
          <p:cNvSpPr txBox="1">
            <a:spLocks/>
          </p:cNvSpPr>
          <p:nvPr/>
        </p:nvSpPr>
        <p:spPr>
          <a:xfrm>
            <a:off x="2153816" y="47674"/>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9A3FB7"/>
                </a:solidFill>
                <a:latin typeface="メイリオ" panose="020B0604030504040204" pitchFamily="50" charset="-128"/>
                <a:ea typeface="メイリオ" panose="020B0604030504040204" pitchFamily="50" charset="-128"/>
              </a:rPr>
              <a:t>閉じこもり・うつ</a:t>
            </a:r>
          </a:p>
        </p:txBody>
      </p:sp>
      <p:pic>
        <p:nvPicPr>
          <p:cNvPr id="3" name="オーディオ 2">
            <a:hlinkClick r:id="" action="ppaction://media"/>
            <a:extLst>
              <a:ext uri="{FF2B5EF4-FFF2-40B4-BE49-F238E27FC236}">
                <a16:creationId xmlns:a16="http://schemas.microsoft.com/office/drawing/2014/main" id="{E53FD3BC-1D17-4444-A89E-61968C5F1D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69679058"/>
      </p:ext>
    </p:extLst>
  </p:cSld>
  <p:clrMapOvr>
    <a:masterClrMapping/>
  </p:clrMapOvr>
  <mc:AlternateContent xmlns:mc="http://schemas.openxmlformats.org/markup-compatibility/2006" xmlns:p14="http://schemas.microsoft.com/office/powerpoint/2010/main">
    <mc:Choice Requires="p14">
      <p:transition spd="slow" p14:dur="2000" advTm="55578"/>
    </mc:Choice>
    <mc:Fallback xmlns="">
      <p:transition spd="slow" advTm="55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閉じこもりについて</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32100"/>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9A3FB7"/>
                </a:solidFill>
                <a:latin typeface="メイリオ" panose="020B0604030504040204" pitchFamily="50" charset="-128"/>
                <a:ea typeface="メイリオ" panose="020B0604030504040204" pitchFamily="50" charset="-128"/>
              </a:rPr>
              <a:t>閉じこもり・うつ</a:t>
            </a: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FF72F2C6-DB32-4CC5-A1CC-D2B8923F9349}"/>
              </a:ext>
            </a:extLst>
          </p:cNvPr>
          <p:cNvSpPr/>
          <p:nvPr/>
        </p:nvSpPr>
        <p:spPr>
          <a:xfrm>
            <a:off x="731404" y="1628800"/>
            <a:ext cx="10729192" cy="4031873"/>
          </a:xfrm>
          <a:prstGeom prst="rect">
            <a:avLst/>
          </a:prstGeom>
        </p:spPr>
        <p:txBody>
          <a:bodyPr wrap="square">
            <a:spAutoFit/>
          </a:bodyPr>
          <a:lstStyle/>
          <a:p>
            <a:pPr>
              <a:lnSpc>
                <a:spcPct val="200000"/>
              </a:lnSpc>
            </a:pPr>
            <a:r>
              <a:rPr lang="ja-JP" altLang="en-US" sz="3600" dirty="0">
                <a:latin typeface="UD デジタル 教科書体 N-R" panose="02020400000000000000" pitchFamily="17" charset="-128"/>
                <a:ea typeface="UD デジタル 教科書体 N-R" panose="02020400000000000000" pitchFamily="17" charset="-128"/>
              </a:rPr>
              <a:t>　</a:t>
            </a:r>
            <a:r>
              <a:rPr lang="ja-JP" altLang="en-US" sz="3200" dirty="0">
                <a:latin typeface="メイリオ" panose="020B0604030504040204" pitchFamily="50" charset="-128"/>
                <a:ea typeface="メイリオ" panose="020B0604030504040204" pitchFamily="50" charset="-128"/>
              </a:rPr>
              <a:t>閉じこもりとは</a:t>
            </a:r>
            <a:r>
              <a:rPr lang="en-US" altLang="ja-JP" sz="3200" u="sng" dirty="0">
                <a:latin typeface="メイリオ" panose="020B0604030504040204" pitchFamily="50" charset="-128"/>
                <a:ea typeface="メイリオ" panose="020B0604030504040204" pitchFamily="50" charset="-128"/>
              </a:rPr>
              <a:t>『</a:t>
            </a:r>
            <a:r>
              <a:rPr lang="ja-JP" altLang="en-US" sz="3200" u="sng" dirty="0">
                <a:latin typeface="メイリオ" panose="020B0604030504040204" pitchFamily="50" charset="-128"/>
                <a:ea typeface="メイリオ" panose="020B0604030504040204" pitchFamily="50" charset="-128"/>
              </a:rPr>
              <a:t>週に</a:t>
            </a:r>
            <a:r>
              <a:rPr lang="en-US" altLang="ja-JP" sz="3200" u="sng" dirty="0">
                <a:latin typeface="メイリオ" panose="020B0604030504040204" pitchFamily="50" charset="-128"/>
                <a:ea typeface="メイリオ" panose="020B0604030504040204" pitchFamily="50" charset="-128"/>
              </a:rPr>
              <a:t>1</a:t>
            </a:r>
            <a:r>
              <a:rPr lang="ja-JP" altLang="en-US" sz="3200" u="sng" dirty="0">
                <a:latin typeface="メイリオ" panose="020B0604030504040204" pitchFamily="50" charset="-128"/>
                <a:ea typeface="メイリオ" panose="020B0604030504040204" pitchFamily="50" charset="-128"/>
              </a:rPr>
              <a:t>回も外出しない状態</a:t>
            </a:r>
            <a:r>
              <a:rPr lang="en-US" altLang="ja-JP" sz="3200" u="sng" dirty="0">
                <a:latin typeface="メイリオ" panose="020B0604030504040204" pitchFamily="50" charset="-128"/>
                <a:ea typeface="メイリオ" panose="020B0604030504040204" pitchFamily="50" charset="-128"/>
              </a:rPr>
              <a:t>』</a:t>
            </a:r>
            <a:r>
              <a:rPr lang="ja-JP" altLang="en-US" sz="3200" dirty="0">
                <a:latin typeface="メイリオ" panose="020B0604030504040204" pitchFamily="50" charset="-128"/>
                <a:ea typeface="メイリオ" panose="020B0604030504040204" pitchFamily="50" charset="-128"/>
              </a:rPr>
              <a:t>が目安になります。この原因としては、</a:t>
            </a:r>
            <a:r>
              <a:rPr lang="ja-JP" altLang="en-US" sz="3200" b="1" dirty="0">
                <a:latin typeface="メイリオ" panose="020B0604030504040204" pitchFamily="50" charset="-128"/>
                <a:ea typeface="メイリオ" panose="020B0604030504040204" pitchFamily="50" charset="-128"/>
              </a:rPr>
              <a:t>身体的問題</a:t>
            </a:r>
            <a:r>
              <a:rPr lang="ja-JP" altLang="en-US" sz="3200" dirty="0">
                <a:latin typeface="メイリオ" panose="020B0604030504040204" pitchFamily="50" charset="-128"/>
                <a:ea typeface="メイリオ" panose="020B0604030504040204" pitchFamily="50" charset="-128"/>
              </a:rPr>
              <a:t>、</a:t>
            </a:r>
            <a:r>
              <a:rPr lang="ja-JP" altLang="en-US" sz="3200" b="1" dirty="0">
                <a:latin typeface="メイリオ" panose="020B0604030504040204" pitchFamily="50" charset="-128"/>
                <a:ea typeface="メイリオ" panose="020B0604030504040204" pitchFamily="50" charset="-128"/>
              </a:rPr>
              <a:t>心理的問題</a:t>
            </a:r>
            <a:r>
              <a:rPr lang="ja-JP" altLang="en-US" sz="3200" dirty="0">
                <a:latin typeface="メイリオ" panose="020B0604030504040204" pitchFamily="50" charset="-128"/>
                <a:ea typeface="メイリオ" panose="020B0604030504040204" pitchFamily="50" charset="-128"/>
              </a:rPr>
              <a:t>、</a:t>
            </a:r>
            <a:r>
              <a:rPr lang="ja-JP" altLang="en-US" sz="3200" b="1" dirty="0">
                <a:latin typeface="メイリオ" panose="020B0604030504040204" pitchFamily="50" charset="-128"/>
                <a:ea typeface="メイリオ" panose="020B0604030504040204" pitchFamily="50" charset="-128"/>
              </a:rPr>
              <a:t>社会環境の問題</a:t>
            </a:r>
            <a:r>
              <a:rPr lang="ja-JP" altLang="en-US" sz="3200" dirty="0">
                <a:latin typeface="メイリオ" panose="020B0604030504040204" pitchFamily="50" charset="-128"/>
                <a:ea typeface="メイリオ" panose="020B0604030504040204" pitchFamily="50" charset="-128"/>
              </a:rPr>
              <a:t>の３つがあげられます。</a:t>
            </a:r>
            <a:endParaRPr lang="en-US" altLang="ja-JP" sz="3200" dirty="0">
              <a:latin typeface="メイリオ" panose="020B0604030504040204" pitchFamily="50" charset="-128"/>
              <a:ea typeface="メイリオ" panose="020B0604030504040204" pitchFamily="50" charset="-128"/>
            </a:endParaRPr>
          </a:p>
          <a:p>
            <a:pPr>
              <a:lnSpc>
                <a:spcPct val="200000"/>
              </a:lnSpc>
            </a:pPr>
            <a:r>
              <a:rPr lang="ja-JP" altLang="en-US" sz="3200" dirty="0">
                <a:latin typeface="メイリオ" panose="020B0604030504040204" pitchFamily="50" charset="-128"/>
                <a:ea typeface="メイリオ" panose="020B0604030504040204" pitchFamily="50" charset="-128"/>
              </a:rPr>
              <a:t>　これらが相互に関連して閉じこもりを発生させます。</a:t>
            </a:r>
            <a:endParaRPr lang="en-US" altLang="ja-JP" sz="3200" dirty="0">
              <a:latin typeface="メイリオ" panose="020B0604030504040204" pitchFamily="50" charset="-128"/>
              <a:ea typeface="メイリオ" panose="020B0604030504040204" pitchFamily="50" charset="-128"/>
            </a:endParaRPr>
          </a:p>
        </p:txBody>
      </p:sp>
      <p:pic>
        <p:nvPicPr>
          <p:cNvPr id="3" name="オーディオ 2">
            <a:hlinkClick r:id="" action="ppaction://media"/>
            <a:extLst>
              <a:ext uri="{FF2B5EF4-FFF2-40B4-BE49-F238E27FC236}">
                <a16:creationId xmlns:a16="http://schemas.microsoft.com/office/drawing/2014/main" id="{6F389A7A-E2C2-4AD6-B350-E84278BAFC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22327880"/>
      </p:ext>
    </p:extLst>
  </p:cSld>
  <p:clrMapOvr>
    <a:masterClrMapping/>
  </p:clrMapOvr>
  <mc:AlternateContent xmlns:mc="http://schemas.openxmlformats.org/markup-compatibility/2006" xmlns:p14="http://schemas.microsoft.com/office/powerpoint/2010/main">
    <mc:Choice Requires="p14">
      <p:transition spd="slow" p14:dur="2000" advTm="28448"/>
    </mc:Choice>
    <mc:Fallback xmlns="">
      <p:transition spd="slow" advTm="28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高齢者の閉じこもり</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3533"/>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9A3FB7"/>
                </a:solidFill>
                <a:latin typeface="メイリオ" panose="020B0604030504040204" pitchFamily="50" charset="-128"/>
                <a:ea typeface="メイリオ" panose="020B0604030504040204" pitchFamily="50" charset="-128"/>
              </a:rPr>
              <a:t>閉じこもり・うつ</a:t>
            </a: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0" name="楕円 9">
            <a:extLst>
              <a:ext uri="{FF2B5EF4-FFF2-40B4-BE49-F238E27FC236}">
                <a16:creationId xmlns:a16="http://schemas.microsoft.com/office/drawing/2014/main" id="{7C5015AF-F7E5-4E80-BFC2-CEEA77BC253F}"/>
              </a:ext>
            </a:extLst>
          </p:cNvPr>
          <p:cNvSpPr/>
          <p:nvPr/>
        </p:nvSpPr>
        <p:spPr>
          <a:xfrm>
            <a:off x="1707736" y="1733203"/>
            <a:ext cx="3498824" cy="2681433"/>
          </a:xfrm>
          <a:prstGeom prst="ellipse">
            <a:avLst/>
          </a:prstGeom>
          <a:noFill/>
          <a:ln w="38100">
            <a:solidFill>
              <a:srgbClr val="9A3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2" name="テキスト ボックス 11">
            <a:extLst>
              <a:ext uri="{FF2B5EF4-FFF2-40B4-BE49-F238E27FC236}">
                <a16:creationId xmlns:a16="http://schemas.microsoft.com/office/drawing/2014/main" id="{0BA54350-7E45-444A-BF7E-55A4EB8A7324}"/>
              </a:ext>
            </a:extLst>
          </p:cNvPr>
          <p:cNvSpPr txBox="1"/>
          <p:nvPr/>
        </p:nvSpPr>
        <p:spPr>
          <a:xfrm>
            <a:off x="2149664" y="2318439"/>
            <a:ext cx="2693767" cy="1261884"/>
          </a:xfrm>
          <a:prstGeom prst="rect">
            <a:avLst/>
          </a:prstGeom>
          <a:noFill/>
        </p:spPr>
        <p:txBody>
          <a:bodyPr wrap="square" rtlCol="0">
            <a:spAutoFit/>
          </a:bodyPr>
          <a:lstStyle/>
          <a:p>
            <a:pPr algn="ctr"/>
            <a:r>
              <a:rPr kumimoji="1" lang="ja-JP" altLang="en-US" sz="2800" dirty="0">
                <a:solidFill>
                  <a:srgbClr val="0070C0"/>
                </a:solidFill>
                <a:latin typeface="メイリオ" panose="020B0604030504040204" pitchFamily="50" charset="-128"/>
                <a:ea typeface="メイリオ" panose="020B0604030504040204" pitchFamily="50" charset="-128"/>
              </a:rPr>
              <a:t>身体的問題</a:t>
            </a:r>
            <a:endParaRPr kumimoji="1" lang="en-US" altLang="ja-JP" sz="2800" dirty="0">
              <a:solidFill>
                <a:srgbClr val="0070C0"/>
              </a:solidFill>
              <a:latin typeface="メイリオ" panose="020B0604030504040204" pitchFamily="50" charset="-128"/>
              <a:ea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rPr>
              <a:t>老化・病気・痛み</a:t>
            </a:r>
            <a:endParaRPr lang="en-US" altLang="ja-JP" sz="2400" dirty="0">
              <a:latin typeface="メイリオ" panose="020B0604030504040204" pitchFamily="50" charset="-128"/>
              <a:ea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rPr>
              <a:t>障害　など</a:t>
            </a:r>
            <a:endParaRPr kumimoji="1" lang="ja-JP" altLang="en-US" sz="2400"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C8242177-61B6-466E-8EBF-A71948B8081C}"/>
              </a:ext>
            </a:extLst>
          </p:cNvPr>
          <p:cNvSpPr txBox="1"/>
          <p:nvPr/>
        </p:nvSpPr>
        <p:spPr>
          <a:xfrm>
            <a:off x="283278" y="4340582"/>
            <a:ext cx="3270248" cy="1631216"/>
          </a:xfrm>
          <a:prstGeom prst="rect">
            <a:avLst/>
          </a:prstGeom>
          <a:noFill/>
        </p:spPr>
        <p:txBody>
          <a:bodyPr wrap="square" rtlCol="0">
            <a:spAutoFit/>
          </a:bodyPr>
          <a:lstStyle/>
          <a:p>
            <a:pPr algn="ctr"/>
            <a:r>
              <a:rPr kumimoji="1" lang="ja-JP" altLang="en-US" sz="2800" dirty="0">
                <a:solidFill>
                  <a:srgbClr val="0070C0"/>
                </a:solidFill>
                <a:latin typeface="メイリオ" panose="020B0604030504040204" pitchFamily="50" charset="-128"/>
                <a:ea typeface="メイリオ" panose="020B0604030504040204" pitchFamily="50" charset="-128"/>
              </a:rPr>
              <a:t>心理的問題</a:t>
            </a:r>
            <a:endParaRPr kumimoji="1" lang="en-US" altLang="ja-JP" sz="2800" dirty="0">
              <a:solidFill>
                <a:srgbClr val="0070C0"/>
              </a:solidFill>
              <a:latin typeface="メイリオ" panose="020B0604030504040204" pitchFamily="50" charset="-128"/>
              <a:ea typeface="メイリオ" panose="020B0604030504040204" pitchFamily="50" charset="-128"/>
            </a:endParaRPr>
          </a:p>
          <a:p>
            <a:pPr algn="ctr"/>
            <a:r>
              <a:rPr kumimoji="1" lang="ja-JP" altLang="en-US" sz="2400" dirty="0">
                <a:latin typeface="メイリオ" panose="020B0604030504040204" pitchFamily="50" charset="-128"/>
                <a:ea typeface="メイリオ" panose="020B0604030504040204" pitchFamily="50" charset="-128"/>
              </a:rPr>
              <a:t>意欲低下</a:t>
            </a:r>
            <a:endParaRPr kumimoji="1" lang="en-US" altLang="ja-JP" sz="2400" dirty="0">
              <a:latin typeface="メイリオ" panose="020B0604030504040204" pitchFamily="50" charset="-128"/>
              <a:ea typeface="メイリオ" panose="020B0604030504040204" pitchFamily="50" charset="-128"/>
            </a:endParaRPr>
          </a:p>
          <a:p>
            <a:pPr algn="ctr"/>
            <a:r>
              <a:rPr kumimoji="1" lang="ja-JP" altLang="en-US" sz="2400" dirty="0">
                <a:latin typeface="メイリオ" panose="020B0604030504040204" pitchFamily="50" charset="-128"/>
                <a:ea typeface="メイリオ" panose="020B0604030504040204" pitchFamily="50" charset="-128"/>
              </a:rPr>
              <a:t>障害や性格からくる</a:t>
            </a:r>
            <a:endParaRPr kumimoji="1" lang="en-US" altLang="ja-JP" sz="2400" dirty="0">
              <a:latin typeface="メイリオ" panose="020B0604030504040204" pitchFamily="50" charset="-128"/>
              <a:ea typeface="メイリオ" panose="020B0604030504040204" pitchFamily="50" charset="-128"/>
            </a:endParaRPr>
          </a:p>
          <a:p>
            <a:pPr algn="ctr"/>
            <a:r>
              <a:rPr kumimoji="1" lang="ja-JP" altLang="en-US" sz="2400" dirty="0">
                <a:latin typeface="メイリオ" panose="020B0604030504040204" pitchFamily="50" charset="-128"/>
                <a:ea typeface="メイリオ" panose="020B0604030504040204" pitchFamily="50" charset="-128"/>
              </a:rPr>
              <a:t>落ち込み　など</a:t>
            </a:r>
          </a:p>
        </p:txBody>
      </p:sp>
      <p:sp>
        <p:nvSpPr>
          <p:cNvPr id="14" name="テキスト ボックス 13">
            <a:extLst>
              <a:ext uri="{FF2B5EF4-FFF2-40B4-BE49-F238E27FC236}">
                <a16:creationId xmlns:a16="http://schemas.microsoft.com/office/drawing/2014/main" id="{C6DA1789-7189-42B6-BDA6-068F30FCB132}"/>
              </a:ext>
            </a:extLst>
          </p:cNvPr>
          <p:cNvSpPr txBox="1"/>
          <p:nvPr/>
        </p:nvSpPr>
        <p:spPr>
          <a:xfrm>
            <a:off x="3657470" y="4340582"/>
            <a:ext cx="2771959" cy="1631216"/>
          </a:xfrm>
          <a:prstGeom prst="rect">
            <a:avLst/>
          </a:prstGeom>
          <a:noFill/>
        </p:spPr>
        <p:txBody>
          <a:bodyPr wrap="square" rtlCol="0">
            <a:spAutoFit/>
          </a:bodyPr>
          <a:lstStyle/>
          <a:p>
            <a:pPr algn="ctr"/>
            <a:r>
              <a:rPr kumimoji="1" lang="ja-JP" altLang="en-US" sz="2800" dirty="0">
                <a:solidFill>
                  <a:srgbClr val="0070C0"/>
                </a:solidFill>
                <a:latin typeface="メイリオ" panose="020B0604030504040204" pitchFamily="50" charset="-128"/>
                <a:ea typeface="メイリオ" panose="020B0604030504040204" pitchFamily="50" charset="-128"/>
              </a:rPr>
              <a:t>社会環境の問題</a:t>
            </a:r>
            <a:endParaRPr kumimoji="1" lang="en-US" altLang="ja-JP" sz="2800" dirty="0">
              <a:solidFill>
                <a:srgbClr val="0070C0"/>
              </a:solidFill>
              <a:latin typeface="メイリオ" panose="020B0604030504040204" pitchFamily="50" charset="-128"/>
              <a:ea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rPr>
              <a:t>独居・友人の有無</a:t>
            </a:r>
            <a:endParaRPr lang="en-US" altLang="ja-JP" sz="2400" dirty="0">
              <a:latin typeface="メイリオ" panose="020B0604030504040204" pitchFamily="50" charset="-128"/>
              <a:ea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rPr>
              <a:t>住居・</a:t>
            </a:r>
            <a:r>
              <a:rPr kumimoji="1" lang="ja-JP" altLang="en-US" sz="2400" dirty="0">
                <a:latin typeface="メイリオ" panose="020B0604030504040204" pitchFamily="50" charset="-128"/>
                <a:ea typeface="メイリオ" panose="020B0604030504040204" pitchFamily="50" charset="-128"/>
              </a:rPr>
              <a:t>気候</a:t>
            </a:r>
            <a:endParaRPr kumimoji="1" lang="en-US" altLang="ja-JP" sz="2400" dirty="0">
              <a:latin typeface="メイリオ" panose="020B0604030504040204" pitchFamily="50" charset="-128"/>
              <a:ea typeface="メイリオ" panose="020B0604030504040204" pitchFamily="50" charset="-128"/>
            </a:endParaRPr>
          </a:p>
          <a:p>
            <a:pPr algn="ctr"/>
            <a:r>
              <a:rPr kumimoji="1" lang="ja-JP" altLang="en-US" sz="2400" b="1" dirty="0">
                <a:solidFill>
                  <a:srgbClr val="FF0000"/>
                </a:solidFill>
                <a:latin typeface="メイリオ" panose="020B0604030504040204" pitchFamily="50" charset="-128"/>
                <a:ea typeface="メイリオ" panose="020B0604030504040204" pitchFamily="50" charset="-128"/>
              </a:rPr>
              <a:t>コロナ禍</a:t>
            </a:r>
            <a:r>
              <a:rPr kumimoji="1" lang="ja-JP" altLang="en-US" sz="2400" dirty="0">
                <a:latin typeface="メイリオ" panose="020B0604030504040204" pitchFamily="50" charset="-128"/>
                <a:ea typeface="メイリオ" panose="020B0604030504040204" pitchFamily="50" charset="-128"/>
              </a:rPr>
              <a:t>　など</a:t>
            </a:r>
          </a:p>
        </p:txBody>
      </p:sp>
      <p:sp>
        <p:nvSpPr>
          <p:cNvPr id="15" name="テキスト ボックス 14">
            <a:extLst>
              <a:ext uri="{FF2B5EF4-FFF2-40B4-BE49-F238E27FC236}">
                <a16:creationId xmlns:a16="http://schemas.microsoft.com/office/drawing/2014/main" id="{6626585C-91AC-47D7-A7B1-A6C051BE1F7D}"/>
              </a:ext>
            </a:extLst>
          </p:cNvPr>
          <p:cNvSpPr txBox="1"/>
          <p:nvPr/>
        </p:nvSpPr>
        <p:spPr>
          <a:xfrm>
            <a:off x="6709716" y="1890758"/>
            <a:ext cx="800219" cy="2948050"/>
          </a:xfrm>
          <a:prstGeom prst="rect">
            <a:avLst/>
          </a:prstGeom>
          <a:noFill/>
          <a:ln>
            <a:noFill/>
          </a:ln>
        </p:spPr>
        <p:txBody>
          <a:bodyPr vert="eaVert" wrap="square" rtlCol="0">
            <a:spAutoFit/>
          </a:bodyPr>
          <a:lstStyle/>
          <a:p>
            <a:r>
              <a:rPr kumimoji="1" lang="ja-JP" altLang="en-US" sz="4000" dirty="0">
                <a:latin typeface="メイリオ" panose="020B0604030504040204" pitchFamily="50" charset="-128"/>
                <a:ea typeface="メイリオ" panose="020B0604030504040204" pitchFamily="50" charset="-128"/>
              </a:rPr>
              <a:t>閉じこもり</a:t>
            </a:r>
          </a:p>
        </p:txBody>
      </p:sp>
      <p:sp>
        <p:nvSpPr>
          <p:cNvPr id="16" name="楕円 15">
            <a:extLst>
              <a:ext uri="{FF2B5EF4-FFF2-40B4-BE49-F238E27FC236}">
                <a16:creationId xmlns:a16="http://schemas.microsoft.com/office/drawing/2014/main" id="{75B59A3E-E0B4-41A7-9A22-0E9A27154D42}"/>
              </a:ext>
            </a:extLst>
          </p:cNvPr>
          <p:cNvSpPr/>
          <p:nvPr/>
        </p:nvSpPr>
        <p:spPr>
          <a:xfrm>
            <a:off x="3173044" y="3496961"/>
            <a:ext cx="3536671" cy="2681434"/>
          </a:xfrm>
          <a:prstGeom prst="ellipse">
            <a:avLst/>
          </a:prstGeom>
          <a:noFill/>
          <a:ln w="38100">
            <a:solidFill>
              <a:srgbClr val="9A3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C972D873-598E-4728-AF5B-B96D2E2B7E4D}"/>
              </a:ext>
            </a:extLst>
          </p:cNvPr>
          <p:cNvSpPr/>
          <p:nvPr/>
        </p:nvSpPr>
        <p:spPr>
          <a:xfrm>
            <a:off x="254805" y="3496961"/>
            <a:ext cx="3498824" cy="2681433"/>
          </a:xfrm>
          <a:prstGeom prst="ellipse">
            <a:avLst/>
          </a:prstGeom>
          <a:noFill/>
          <a:ln w="38100">
            <a:solidFill>
              <a:srgbClr val="9A3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id="{0A203BE3-BA1E-4629-B74F-039A9521590F}"/>
              </a:ext>
            </a:extLst>
          </p:cNvPr>
          <p:cNvSpPr/>
          <p:nvPr/>
        </p:nvSpPr>
        <p:spPr>
          <a:xfrm>
            <a:off x="5858739" y="2810264"/>
            <a:ext cx="923106" cy="726311"/>
          </a:xfrm>
          <a:prstGeom prst="rightArrow">
            <a:avLst/>
          </a:prstGeom>
          <a:solidFill>
            <a:srgbClr val="9A3FB7"/>
          </a:solidFill>
          <a:ln>
            <a:solidFill>
              <a:srgbClr val="9A3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4CC9D7D4-5860-4090-ADDE-94A11B896F84}"/>
              </a:ext>
            </a:extLst>
          </p:cNvPr>
          <p:cNvSpPr txBox="1"/>
          <p:nvPr/>
        </p:nvSpPr>
        <p:spPr>
          <a:xfrm>
            <a:off x="10658950" y="1900599"/>
            <a:ext cx="800219" cy="2948050"/>
          </a:xfrm>
          <a:prstGeom prst="rect">
            <a:avLst/>
          </a:prstGeom>
          <a:noFill/>
          <a:ln>
            <a:noFill/>
          </a:ln>
        </p:spPr>
        <p:txBody>
          <a:bodyPr vert="eaVert" wrap="square" rtlCol="0">
            <a:spAutoFit/>
          </a:bodyPr>
          <a:lstStyle/>
          <a:p>
            <a:r>
              <a:rPr kumimoji="1" lang="ja-JP" altLang="en-US" sz="4000" dirty="0">
                <a:latin typeface="メイリオ" panose="020B0604030504040204" pitchFamily="50" charset="-128"/>
                <a:ea typeface="メイリオ" panose="020B0604030504040204" pitchFamily="50" charset="-128"/>
              </a:rPr>
              <a:t>要介護状態</a:t>
            </a:r>
          </a:p>
        </p:txBody>
      </p:sp>
      <p:sp>
        <p:nvSpPr>
          <p:cNvPr id="20" name="テキスト ボックス 19">
            <a:extLst>
              <a:ext uri="{FF2B5EF4-FFF2-40B4-BE49-F238E27FC236}">
                <a16:creationId xmlns:a16="http://schemas.microsoft.com/office/drawing/2014/main" id="{D6C863E5-61B6-481B-AE47-C1F32C72E306}"/>
              </a:ext>
            </a:extLst>
          </p:cNvPr>
          <p:cNvSpPr txBox="1"/>
          <p:nvPr/>
        </p:nvSpPr>
        <p:spPr>
          <a:xfrm>
            <a:off x="8568845" y="1869822"/>
            <a:ext cx="800219" cy="2948050"/>
          </a:xfrm>
          <a:prstGeom prst="rect">
            <a:avLst/>
          </a:prstGeom>
          <a:noFill/>
          <a:ln>
            <a:noFill/>
          </a:ln>
        </p:spPr>
        <p:txBody>
          <a:bodyPr vert="eaVert" wrap="square" rtlCol="0">
            <a:spAutoFit/>
          </a:bodyPr>
          <a:lstStyle/>
          <a:p>
            <a:r>
              <a:rPr kumimoji="1" lang="ja-JP" altLang="en-US" sz="4000" dirty="0">
                <a:latin typeface="メイリオ" panose="020B0604030504040204" pitchFamily="50" charset="-128"/>
                <a:ea typeface="メイリオ" panose="020B0604030504040204" pitchFamily="50" charset="-128"/>
              </a:rPr>
              <a:t>廃用症候群</a:t>
            </a:r>
          </a:p>
        </p:txBody>
      </p:sp>
      <p:sp>
        <p:nvSpPr>
          <p:cNvPr id="21" name="矢印: 右 20">
            <a:extLst>
              <a:ext uri="{FF2B5EF4-FFF2-40B4-BE49-F238E27FC236}">
                <a16:creationId xmlns:a16="http://schemas.microsoft.com/office/drawing/2014/main" id="{D2C19D87-4D33-4D63-BFE1-CE1BE1273C5B}"/>
              </a:ext>
            </a:extLst>
          </p:cNvPr>
          <p:cNvSpPr/>
          <p:nvPr/>
        </p:nvSpPr>
        <p:spPr>
          <a:xfrm>
            <a:off x="7575060" y="2810264"/>
            <a:ext cx="923106" cy="726311"/>
          </a:xfrm>
          <a:prstGeom prst="rightArrow">
            <a:avLst/>
          </a:prstGeom>
          <a:solidFill>
            <a:srgbClr val="9A3FB7"/>
          </a:solidFill>
          <a:ln>
            <a:solidFill>
              <a:srgbClr val="9A3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矢印: 右 21">
            <a:extLst>
              <a:ext uri="{FF2B5EF4-FFF2-40B4-BE49-F238E27FC236}">
                <a16:creationId xmlns:a16="http://schemas.microsoft.com/office/drawing/2014/main" id="{0DC7D469-E932-41B6-A0A4-74A700086767}"/>
              </a:ext>
            </a:extLst>
          </p:cNvPr>
          <p:cNvSpPr/>
          <p:nvPr/>
        </p:nvSpPr>
        <p:spPr>
          <a:xfrm>
            <a:off x="9739628" y="2810264"/>
            <a:ext cx="923106" cy="726311"/>
          </a:xfrm>
          <a:prstGeom prst="rightArrow">
            <a:avLst/>
          </a:prstGeom>
          <a:solidFill>
            <a:srgbClr val="9A3FB7"/>
          </a:solidFill>
          <a:ln>
            <a:solidFill>
              <a:srgbClr val="9A3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テキスト ボックス 22">
            <a:extLst>
              <a:ext uri="{FF2B5EF4-FFF2-40B4-BE49-F238E27FC236}">
                <a16:creationId xmlns:a16="http://schemas.microsoft.com/office/drawing/2014/main" id="{6A3B439A-083C-4E60-ABBF-34C443C649BA}"/>
              </a:ext>
            </a:extLst>
          </p:cNvPr>
          <p:cNvSpPr txBox="1"/>
          <p:nvPr/>
        </p:nvSpPr>
        <p:spPr>
          <a:xfrm>
            <a:off x="9176201" y="1989556"/>
            <a:ext cx="430887" cy="4299162"/>
          </a:xfrm>
          <a:prstGeom prst="rect">
            <a:avLst/>
          </a:prstGeom>
          <a:noFill/>
          <a:ln>
            <a:noFill/>
          </a:ln>
        </p:spPr>
        <p:txBody>
          <a:bodyPr vert="eaVert" wrap="square" rtlCol="0">
            <a:spAutoFit/>
          </a:bodyPr>
          <a:lstStyle/>
          <a:p>
            <a:pPr algn="ct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動かないことで心身の機能が低下すること</a:t>
            </a:r>
            <a:endParaRPr kumimoji="1" lang="ja-JP" altLang="en-US" sz="3200" dirty="0">
              <a:latin typeface="メイリオ" panose="020B0604030504040204" pitchFamily="50" charset="-128"/>
              <a:ea typeface="メイリオ" panose="020B0604030504040204" pitchFamily="50" charset="-128"/>
            </a:endParaRPr>
          </a:p>
        </p:txBody>
      </p:sp>
      <p:sp>
        <p:nvSpPr>
          <p:cNvPr id="24" name="タイトル 3">
            <a:extLst>
              <a:ext uri="{FF2B5EF4-FFF2-40B4-BE49-F238E27FC236}">
                <a16:creationId xmlns:a16="http://schemas.microsoft.com/office/drawing/2014/main" id="{0FDF99A1-6BD8-48B8-A119-0FAABC666D01}"/>
              </a:ext>
            </a:extLst>
          </p:cNvPr>
          <p:cNvSpPr txBox="1">
            <a:spLocks/>
          </p:cNvSpPr>
          <p:nvPr/>
        </p:nvSpPr>
        <p:spPr>
          <a:xfrm>
            <a:off x="112246" y="6553302"/>
            <a:ext cx="2272771" cy="3097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dirty="0">
                <a:latin typeface="メイリオ" panose="020B0604030504040204" pitchFamily="50" charset="-128"/>
                <a:ea typeface="メイリオ" panose="020B0604030504040204" pitchFamily="50" charset="-128"/>
              </a:rPr>
              <a:t>参考：介護予防研修テキスト</a:t>
            </a:r>
          </a:p>
        </p:txBody>
      </p:sp>
      <p:pic>
        <p:nvPicPr>
          <p:cNvPr id="3" name="オーディオ 2">
            <a:hlinkClick r:id="" action="ppaction://media"/>
            <a:extLst>
              <a:ext uri="{FF2B5EF4-FFF2-40B4-BE49-F238E27FC236}">
                <a16:creationId xmlns:a16="http://schemas.microsoft.com/office/drawing/2014/main" id="{357EB66B-AF0B-4048-8DC5-396934304E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4209190"/>
      </p:ext>
    </p:extLst>
  </p:cSld>
  <p:clrMapOvr>
    <a:masterClrMapping/>
  </p:clrMapOvr>
  <mc:AlternateContent xmlns:mc="http://schemas.openxmlformats.org/markup-compatibility/2006" xmlns:p14="http://schemas.microsoft.com/office/powerpoint/2010/main">
    <mc:Choice Requires="p14">
      <p:transition spd="slow" p14:dur="2000" advTm="69702"/>
    </mc:Choice>
    <mc:Fallback xmlns="">
      <p:transition spd="slow" advTm="69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閉じこもりと要介護要因</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076407" y="7590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9A3FB7"/>
                </a:solidFill>
                <a:latin typeface="メイリオ" panose="020B0604030504040204" pitchFamily="50" charset="-128"/>
                <a:ea typeface="メイリオ" panose="020B0604030504040204" pitchFamily="50" charset="-128"/>
              </a:rPr>
              <a:t>閉じこもり・うつ</a:t>
            </a: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FF72F2C6-DB32-4CC5-A1CC-D2B8923F9349}"/>
              </a:ext>
            </a:extLst>
          </p:cNvPr>
          <p:cNvSpPr/>
          <p:nvPr/>
        </p:nvSpPr>
        <p:spPr>
          <a:xfrm>
            <a:off x="1314006" y="2693997"/>
            <a:ext cx="9409170" cy="1331134"/>
          </a:xfrm>
          <a:prstGeom prst="rect">
            <a:avLst/>
          </a:prstGeom>
        </p:spPr>
        <p:txBody>
          <a:bodyPr wrap="square">
            <a:spAutoFit/>
          </a:bodyPr>
          <a:lstStyle/>
          <a:p>
            <a:pPr>
              <a:lnSpc>
                <a:spcPct val="150000"/>
              </a:lnSpc>
            </a:pPr>
            <a:r>
              <a:rPr lang="ja-JP" altLang="en-US" sz="2800" dirty="0">
                <a:latin typeface="UD デジタル 教科書体 N-R" panose="02020400000000000000" pitchFamily="17" charset="-128"/>
                <a:ea typeface="UD デジタル 教科書体 N-R" panose="02020400000000000000" pitchFamily="17" charset="-128"/>
              </a:rPr>
              <a:t>　</a:t>
            </a:r>
            <a:endParaRPr lang="en-US" altLang="ja-JP" sz="2800" dirty="0">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latin typeface="メイリオ" panose="020B0604030504040204" pitchFamily="50" charset="-128"/>
              <a:ea typeface="メイリオ" panose="020B0604030504040204" pitchFamily="50" charset="-128"/>
            </a:endParaRPr>
          </a:p>
        </p:txBody>
      </p:sp>
      <p:sp>
        <p:nvSpPr>
          <p:cNvPr id="12" name="コンテンツ プレースホルダー 2">
            <a:extLst>
              <a:ext uri="{FF2B5EF4-FFF2-40B4-BE49-F238E27FC236}">
                <a16:creationId xmlns:a16="http://schemas.microsoft.com/office/drawing/2014/main" id="{6F758FF5-E253-47F6-8A28-6A401701A4E4}"/>
              </a:ext>
            </a:extLst>
          </p:cNvPr>
          <p:cNvSpPr txBox="1">
            <a:spLocks/>
          </p:cNvSpPr>
          <p:nvPr/>
        </p:nvSpPr>
        <p:spPr>
          <a:xfrm>
            <a:off x="479376" y="1430051"/>
            <a:ext cx="11521280" cy="5079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spcBef>
                <a:spcPts val="600"/>
              </a:spcBef>
              <a:spcAft>
                <a:spcPts val="600"/>
              </a:spcAft>
              <a:buNone/>
            </a:pPr>
            <a:r>
              <a:rPr lang="ja-JP" altLang="en-US" sz="3200" dirty="0">
                <a:latin typeface="UD デジタル 教科書体 N-R" panose="02020400000000000000" pitchFamily="17" charset="-128"/>
                <a:ea typeface="UD デジタル 教科書体 N-R" panose="02020400000000000000" pitchFamily="17" charset="-128"/>
              </a:rPr>
              <a:t>　</a:t>
            </a:r>
            <a:r>
              <a:rPr lang="ja-JP" altLang="en-US" sz="3200" dirty="0">
                <a:latin typeface="メイリオ" panose="020B0604030504040204" pitchFamily="50" charset="-128"/>
                <a:ea typeface="メイリオ" panose="020B0604030504040204" pitchFamily="50" charset="-128"/>
              </a:rPr>
              <a:t>閉じこもりは社会活動が不活発になり気分も落ち込むことから、</a:t>
            </a:r>
            <a:r>
              <a:rPr lang="ja-JP" altLang="en-US" sz="3200" b="1" dirty="0">
                <a:latin typeface="メイリオ" panose="020B0604030504040204" pitchFamily="50" charset="-128"/>
                <a:ea typeface="メイリオ" panose="020B0604030504040204" pitchFamily="50" charset="-128"/>
              </a:rPr>
              <a:t>「うつ」</a:t>
            </a:r>
            <a:r>
              <a:rPr lang="ja-JP" altLang="en-US" sz="3200" dirty="0">
                <a:latin typeface="メイリオ" panose="020B0604030504040204" pitchFamily="50" charset="-128"/>
                <a:ea typeface="メイリオ" panose="020B0604030504040204" pitchFamily="50" charset="-128"/>
              </a:rPr>
              <a:t>や</a:t>
            </a:r>
            <a:r>
              <a:rPr lang="ja-JP" altLang="en-US" sz="3200" b="1" dirty="0">
                <a:latin typeface="メイリオ" panose="020B0604030504040204" pitchFamily="50" charset="-128"/>
                <a:ea typeface="メイリオ" panose="020B0604030504040204" pitchFamily="50" charset="-128"/>
              </a:rPr>
              <a:t>「認知症」</a:t>
            </a:r>
            <a:r>
              <a:rPr lang="ja-JP" altLang="en-US" sz="3200" dirty="0">
                <a:latin typeface="メイリオ" panose="020B0604030504040204" pitchFamily="50" charset="-128"/>
                <a:ea typeface="メイリオ" panose="020B0604030504040204" pitchFamily="50" charset="-128"/>
              </a:rPr>
              <a:t>の発症リスクとなります。身体活動が減ると運動機能は低下し、動かないことで食欲が落ち、口腔機能の低下や低栄養を起こします。こうして体力が低下することで介護が必要な状態となっていきます。このように閉じこもりは、要介護の原因となる症状それぞれと相互に関連していることがわかります。</a:t>
            </a:r>
            <a:endParaRPr lang="en-US" altLang="ja-JP" sz="3200" dirty="0">
              <a:latin typeface="メイリオ" panose="020B0604030504040204" pitchFamily="50" charset="-128"/>
              <a:ea typeface="メイリオ" panose="020B0604030504040204" pitchFamily="50" charset="-128"/>
            </a:endParaRPr>
          </a:p>
        </p:txBody>
      </p:sp>
      <p:pic>
        <p:nvPicPr>
          <p:cNvPr id="5" name="オーディオ 4">
            <a:hlinkClick r:id="" action="ppaction://media"/>
            <a:extLst>
              <a:ext uri="{FF2B5EF4-FFF2-40B4-BE49-F238E27FC236}">
                <a16:creationId xmlns:a16="http://schemas.microsoft.com/office/drawing/2014/main" id="{75A320E1-9396-46F1-A3BC-A4FC81A8B4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21124421"/>
      </p:ext>
    </p:extLst>
  </p:cSld>
  <p:clrMapOvr>
    <a:masterClrMapping/>
  </p:clrMapOvr>
  <mc:AlternateContent xmlns:mc="http://schemas.openxmlformats.org/markup-compatibility/2006" xmlns:p14="http://schemas.microsoft.com/office/powerpoint/2010/main">
    <mc:Choice Requires="p14">
      <p:transition spd="slow" p14:dur="2000" advTm="31141"/>
    </mc:Choice>
    <mc:Fallback xmlns="">
      <p:transition spd="slow" advTm="31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閉じこもりと要介護要因</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FF72F2C6-DB32-4CC5-A1CC-D2B8923F9349}"/>
              </a:ext>
            </a:extLst>
          </p:cNvPr>
          <p:cNvSpPr/>
          <p:nvPr/>
        </p:nvSpPr>
        <p:spPr>
          <a:xfrm>
            <a:off x="1314006" y="2693997"/>
            <a:ext cx="9409170" cy="1331134"/>
          </a:xfrm>
          <a:prstGeom prst="rect">
            <a:avLst/>
          </a:prstGeom>
        </p:spPr>
        <p:txBody>
          <a:bodyPr wrap="square">
            <a:spAutoFit/>
          </a:bodyPr>
          <a:lstStyle/>
          <a:p>
            <a:pPr>
              <a:lnSpc>
                <a:spcPct val="150000"/>
              </a:lnSpc>
            </a:pPr>
            <a:r>
              <a:rPr lang="ja-JP" altLang="en-US" sz="2800" dirty="0">
                <a:latin typeface="UD デジタル 教科書体 N-R" panose="02020400000000000000" pitchFamily="17" charset="-128"/>
                <a:ea typeface="UD デジタル 教科書体 N-R" panose="02020400000000000000" pitchFamily="17" charset="-128"/>
              </a:rPr>
              <a:t>　</a:t>
            </a:r>
            <a:endParaRPr lang="en-US" altLang="ja-JP" sz="2800" dirty="0">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A2E5C7FF-AFEE-4505-8735-3074DA50312D}"/>
              </a:ext>
            </a:extLst>
          </p:cNvPr>
          <p:cNvSpPr txBox="1"/>
          <p:nvPr/>
        </p:nvSpPr>
        <p:spPr>
          <a:xfrm>
            <a:off x="7623379" y="3944698"/>
            <a:ext cx="2127788" cy="584775"/>
          </a:xfrm>
          <a:prstGeom prst="rect">
            <a:avLst/>
          </a:prstGeom>
          <a:noFill/>
        </p:spPr>
        <p:txBody>
          <a:bodyPr wrap="square" rtlCol="0">
            <a:spAutoFit/>
          </a:bodyPr>
          <a:lstStyle/>
          <a:p>
            <a:r>
              <a:rPr kumimoji="1" lang="ja-JP" altLang="en-US" sz="3200" dirty="0">
                <a:latin typeface="メイリオ" panose="020B0604030504040204" pitchFamily="50" charset="-128"/>
                <a:ea typeface="メイリオ" panose="020B0604030504040204" pitchFamily="50" charset="-128"/>
              </a:rPr>
              <a:t>うつ状態</a:t>
            </a:r>
          </a:p>
        </p:txBody>
      </p:sp>
      <p:sp>
        <p:nvSpPr>
          <p:cNvPr id="13" name="テキスト ボックス 12">
            <a:extLst>
              <a:ext uri="{FF2B5EF4-FFF2-40B4-BE49-F238E27FC236}">
                <a16:creationId xmlns:a16="http://schemas.microsoft.com/office/drawing/2014/main" id="{1CD17A8B-1839-4E1B-8D33-8FBDC09BF537}"/>
              </a:ext>
            </a:extLst>
          </p:cNvPr>
          <p:cNvSpPr txBox="1"/>
          <p:nvPr/>
        </p:nvSpPr>
        <p:spPr>
          <a:xfrm>
            <a:off x="4739379" y="4912981"/>
            <a:ext cx="2781036" cy="1200329"/>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運動器の機能低下</a:t>
            </a:r>
            <a:endParaRPr kumimoji="1"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低栄養</a:t>
            </a:r>
            <a:endParaRPr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 口腔機能の低下</a:t>
            </a:r>
            <a:endParaRPr kumimoji="1" lang="ja-JP" altLang="en-US" sz="2800" dirty="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5F85ADA6-C6BD-4D51-A54C-3482D4A08FCC}"/>
              </a:ext>
            </a:extLst>
          </p:cNvPr>
          <p:cNvSpPr txBox="1"/>
          <p:nvPr/>
        </p:nvSpPr>
        <p:spPr>
          <a:xfrm>
            <a:off x="2846087" y="3944698"/>
            <a:ext cx="1472714" cy="584775"/>
          </a:xfrm>
          <a:prstGeom prst="rect">
            <a:avLst/>
          </a:prstGeom>
          <a:noFill/>
        </p:spPr>
        <p:txBody>
          <a:bodyPr wrap="square" rtlCol="0">
            <a:spAutoFit/>
          </a:bodyPr>
          <a:lstStyle/>
          <a:p>
            <a:r>
              <a:rPr kumimoji="1" lang="ja-JP" altLang="en-US" sz="3200" dirty="0">
                <a:latin typeface="メイリオ" panose="020B0604030504040204" pitchFamily="50" charset="-128"/>
                <a:ea typeface="メイリオ" panose="020B0604030504040204" pitchFamily="50" charset="-128"/>
              </a:rPr>
              <a:t>認知症</a:t>
            </a:r>
          </a:p>
        </p:txBody>
      </p:sp>
      <p:sp>
        <p:nvSpPr>
          <p:cNvPr id="15" name="テキスト ボックス 14">
            <a:extLst>
              <a:ext uri="{FF2B5EF4-FFF2-40B4-BE49-F238E27FC236}">
                <a16:creationId xmlns:a16="http://schemas.microsoft.com/office/drawing/2014/main" id="{F8F2EEAD-5B45-4734-A41D-F62AD8E1AA77}"/>
              </a:ext>
            </a:extLst>
          </p:cNvPr>
          <p:cNvSpPr txBox="1"/>
          <p:nvPr/>
        </p:nvSpPr>
        <p:spPr>
          <a:xfrm>
            <a:off x="5032326" y="2463164"/>
            <a:ext cx="2156958" cy="461665"/>
          </a:xfrm>
          <a:prstGeom prst="rect">
            <a:avLst/>
          </a:prstGeom>
          <a:noFill/>
        </p:spPr>
        <p:txBody>
          <a:bodyPr wrap="square" rtlCol="0">
            <a:spAutoFit/>
          </a:bodyPr>
          <a:lstStyle/>
          <a:p>
            <a:pPr algn="ctr"/>
            <a:r>
              <a:rPr kumimoji="1" lang="ja-JP" altLang="en-US" sz="2400" b="1" dirty="0">
                <a:solidFill>
                  <a:srgbClr val="FF0000"/>
                </a:solidFill>
                <a:latin typeface="メイリオ" panose="020B0604030504040204" pitchFamily="50" charset="-128"/>
                <a:ea typeface="メイリオ" panose="020B0604030504040204" pitchFamily="50" charset="-128"/>
              </a:rPr>
              <a:t>相互に関連</a:t>
            </a:r>
          </a:p>
        </p:txBody>
      </p:sp>
      <p:sp>
        <p:nvSpPr>
          <p:cNvPr id="16" name="楕円 15">
            <a:extLst>
              <a:ext uri="{FF2B5EF4-FFF2-40B4-BE49-F238E27FC236}">
                <a16:creationId xmlns:a16="http://schemas.microsoft.com/office/drawing/2014/main" id="{FA4AE5FD-F9F7-47C2-AEE1-8498C59065D9}"/>
              </a:ext>
            </a:extLst>
          </p:cNvPr>
          <p:cNvSpPr/>
          <p:nvPr/>
        </p:nvSpPr>
        <p:spPr>
          <a:xfrm>
            <a:off x="7044934" y="2729809"/>
            <a:ext cx="2975145" cy="2760833"/>
          </a:xfrm>
          <a:prstGeom prst="ellipse">
            <a:avLst/>
          </a:prstGeom>
          <a:noFill/>
          <a:ln w="38100">
            <a:solidFill>
              <a:srgbClr val="9A3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E8F42BFD-FCF3-490D-9F3F-E7825BAF921F}"/>
              </a:ext>
            </a:extLst>
          </p:cNvPr>
          <p:cNvSpPr/>
          <p:nvPr/>
        </p:nvSpPr>
        <p:spPr>
          <a:xfrm>
            <a:off x="4477227" y="3907955"/>
            <a:ext cx="3158645" cy="2760833"/>
          </a:xfrm>
          <a:prstGeom prst="ellipse">
            <a:avLst/>
          </a:prstGeom>
          <a:noFill/>
          <a:ln w="38100">
            <a:solidFill>
              <a:srgbClr val="9A3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FA371815-AC2F-4269-869E-AC4A95953D48}"/>
              </a:ext>
            </a:extLst>
          </p:cNvPr>
          <p:cNvSpPr/>
          <p:nvPr/>
        </p:nvSpPr>
        <p:spPr>
          <a:xfrm>
            <a:off x="2123714" y="2647865"/>
            <a:ext cx="2975145" cy="2760833"/>
          </a:xfrm>
          <a:prstGeom prst="ellipse">
            <a:avLst/>
          </a:prstGeom>
          <a:noFill/>
          <a:ln w="38100">
            <a:solidFill>
              <a:srgbClr val="9A3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C3913726-93A6-4839-A369-3BFF74CAD3C5}"/>
              </a:ext>
            </a:extLst>
          </p:cNvPr>
          <p:cNvSpPr txBox="1"/>
          <p:nvPr/>
        </p:nvSpPr>
        <p:spPr>
          <a:xfrm>
            <a:off x="4685588" y="1831749"/>
            <a:ext cx="2869420" cy="646331"/>
          </a:xfrm>
          <a:prstGeom prst="rect">
            <a:avLst/>
          </a:prstGeom>
          <a:noFill/>
        </p:spPr>
        <p:txBody>
          <a:bodyPr wrap="square" rtlCol="0">
            <a:spAutoFit/>
          </a:bodyPr>
          <a:lstStyle/>
          <a:p>
            <a:pPr algn="ctr"/>
            <a:r>
              <a:rPr kumimoji="1" lang="ja-JP" altLang="en-US" sz="3600" b="1" dirty="0">
                <a:latin typeface="メイリオ" panose="020B0604030504040204" pitchFamily="50" charset="-128"/>
                <a:ea typeface="メイリオ" panose="020B0604030504040204" pitchFamily="50" charset="-128"/>
              </a:rPr>
              <a:t>閉じこもり</a:t>
            </a:r>
          </a:p>
        </p:txBody>
      </p:sp>
      <p:sp>
        <p:nvSpPr>
          <p:cNvPr id="20" name="矢印: 左右 19">
            <a:extLst>
              <a:ext uri="{FF2B5EF4-FFF2-40B4-BE49-F238E27FC236}">
                <a16:creationId xmlns:a16="http://schemas.microsoft.com/office/drawing/2014/main" id="{32700562-65C1-4678-98E5-A47ACE9C45D4}"/>
              </a:ext>
            </a:extLst>
          </p:cNvPr>
          <p:cNvSpPr/>
          <p:nvPr/>
        </p:nvSpPr>
        <p:spPr>
          <a:xfrm rot="19848034">
            <a:off x="3931955" y="3112511"/>
            <a:ext cx="1400433" cy="261452"/>
          </a:xfrm>
          <a:prstGeom prst="leftRightArrow">
            <a:avLst/>
          </a:prstGeom>
          <a:solidFill>
            <a:srgbClr val="9A3FB7"/>
          </a:solidFill>
          <a:ln>
            <a:solidFill>
              <a:srgbClr val="9A3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左右 20">
            <a:extLst>
              <a:ext uri="{FF2B5EF4-FFF2-40B4-BE49-F238E27FC236}">
                <a16:creationId xmlns:a16="http://schemas.microsoft.com/office/drawing/2014/main" id="{2197EF91-8C29-495E-9926-EE3BD86EC033}"/>
              </a:ext>
            </a:extLst>
          </p:cNvPr>
          <p:cNvSpPr/>
          <p:nvPr/>
        </p:nvSpPr>
        <p:spPr>
          <a:xfrm rot="16200000">
            <a:off x="5297501" y="3781545"/>
            <a:ext cx="1575931" cy="255301"/>
          </a:xfrm>
          <a:prstGeom prst="leftRightArrow">
            <a:avLst/>
          </a:prstGeom>
          <a:solidFill>
            <a:srgbClr val="9A3FB7"/>
          </a:solidFill>
          <a:ln>
            <a:solidFill>
              <a:srgbClr val="9A3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左右 21">
            <a:extLst>
              <a:ext uri="{FF2B5EF4-FFF2-40B4-BE49-F238E27FC236}">
                <a16:creationId xmlns:a16="http://schemas.microsoft.com/office/drawing/2014/main" id="{AA2F373B-E807-4370-9531-4E679E9C5773}"/>
              </a:ext>
            </a:extLst>
          </p:cNvPr>
          <p:cNvSpPr/>
          <p:nvPr/>
        </p:nvSpPr>
        <p:spPr>
          <a:xfrm rot="1406703">
            <a:off x="6955705" y="3055327"/>
            <a:ext cx="1400433" cy="261452"/>
          </a:xfrm>
          <a:prstGeom prst="leftRightArrow">
            <a:avLst/>
          </a:prstGeom>
          <a:solidFill>
            <a:srgbClr val="9A3FB7"/>
          </a:solidFill>
          <a:ln>
            <a:solidFill>
              <a:srgbClr val="9A3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B891891D-98FE-4838-8B66-2DD3183A8974}"/>
              </a:ext>
            </a:extLst>
          </p:cNvPr>
          <p:cNvSpPr txBox="1"/>
          <p:nvPr/>
        </p:nvSpPr>
        <p:spPr>
          <a:xfrm rot="934833">
            <a:off x="920691" y="2535523"/>
            <a:ext cx="1761084" cy="830997"/>
          </a:xfrm>
          <a:prstGeom prst="rect">
            <a:avLst/>
          </a:prstGeom>
          <a:no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社会活動が</a:t>
            </a:r>
            <a:endParaRPr kumimoji="1" lang="en-US" altLang="ja-JP" sz="2400" dirty="0">
              <a:latin typeface="メイリオ" panose="020B0604030504040204" pitchFamily="50" charset="-128"/>
              <a:ea typeface="メイリオ" panose="020B0604030504040204" pitchFamily="50" charset="-128"/>
            </a:endParaRPr>
          </a:p>
          <a:p>
            <a:pPr algn="ctr"/>
            <a:r>
              <a:rPr kumimoji="1" lang="ja-JP" altLang="en-US" sz="2400" dirty="0">
                <a:latin typeface="メイリオ" panose="020B0604030504040204" pitchFamily="50" charset="-128"/>
                <a:ea typeface="メイリオ" panose="020B0604030504040204" pitchFamily="50" charset="-128"/>
              </a:rPr>
              <a:t>不活発</a:t>
            </a:r>
            <a:endParaRPr kumimoji="1" lang="en-US" altLang="ja-JP" sz="2400"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78AF77D7-D377-45E3-A46B-E00B712CDE86}"/>
              </a:ext>
            </a:extLst>
          </p:cNvPr>
          <p:cNvSpPr txBox="1"/>
          <p:nvPr/>
        </p:nvSpPr>
        <p:spPr>
          <a:xfrm rot="814652">
            <a:off x="9504744" y="5035777"/>
            <a:ext cx="1816929" cy="830997"/>
          </a:xfrm>
          <a:prstGeom prst="rect">
            <a:avLst/>
          </a:prstGeom>
          <a:no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気分が</a:t>
            </a:r>
            <a:endParaRPr kumimoji="1" lang="en-US" altLang="ja-JP" sz="2400" dirty="0">
              <a:latin typeface="メイリオ" panose="020B0604030504040204" pitchFamily="50" charset="-128"/>
              <a:ea typeface="メイリオ" panose="020B0604030504040204" pitchFamily="50" charset="-128"/>
            </a:endParaRPr>
          </a:p>
          <a:p>
            <a:pPr algn="ctr"/>
            <a:r>
              <a:rPr kumimoji="1" lang="ja-JP" altLang="en-US" sz="2400" dirty="0">
                <a:latin typeface="メイリオ" panose="020B0604030504040204" pitchFamily="50" charset="-128"/>
                <a:ea typeface="メイリオ" panose="020B0604030504040204" pitchFamily="50" charset="-128"/>
              </a:rPr>
              <a:t>落ち込む</a:t>
            </a:r>
            <a:endParaRPr kumimoji="1" lang="en-US" altLang="ja-JP" sz="2400"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BDE5EDFB-4DEC-43E5-ABBB-EBEF795A3850}"/>
              </a:ext>
            </a:extLst>
          </p:cNvPr>
          <p:cNvSpPr txBox="1"/>
          <p:nvPr/>
        </p:nvSpPr>
        <p:spPr>
          <a:xfrm rot="20950045">
            <a:off x="9844375" y="2909210"/>
            <a:ext cx="1746084" cy="830997"/>
          </a:xfrm>
          <a:prstGeom prst="rect">
            <a:avLst/>
          </a:prstGeom>
          <a:no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会話が</a:t>
            </a:r>
            <a:endParaRPr kumimoji="1" lang="en-US" altLang="ja-JP" sz="2400" dirty="0">
              <a:latin typeface="メイリオ" panose="020B0604030504040204" pitchFamily="50" charset="-128"/>
              <a:ea typeface="メイリオ" panose="020B0604030504040204" pitchFamily="50" charset="-128"/>
            </a:endParaRPr>
          </a:p>
          <a:p>
            <a:pPr algn="ctr"/>
            <a:r>
              <a:rPr kumimoji="1" lang="ja-JP" altLang="en-US" sz="2400" dirty="0">
                <a:latin typeface="メイリオ" panose="020B0604030504040204" pitchFamily="50" charset="-128"/>
                <a:ea typeface="メイリオ" panose="020B0604030504040204" pitchFamily="50" charset="-128"/>
              </a:rPr>
              <a:t>少なくなる</a:t>
            </a:r>
            <a:endParaRPr kumimoji="1" lang="en-US" altLang="ja-JP" sz="240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3268A9F9-3556-429E-9912-918734F3D0EE}"/>
              </a:ext>
            </a:extLst>
          </p:cNvPr>
          <p:cNvSpPr txBox="1"/>
          <p:nvPr/>
        </p:nvSpPr>
        <p:spPr>
          <a:xfrm rot="754631">
            <a:off x="2932204" y="6097966"/>
            <a:ext cx="2182512" cy="461665"/>
          </a:xfrm>
          <a:prstGeom prst="rect">
            <a:avLst/>
          </a:prstGeom>
          <a:no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食べたくない</a:t>
            </a:r>
            <a:endParaRPr kumimoji="1" lang="en-US" altLang="ja-JP" sz="2400" dirty="0">
              <a:latin typeface="メイリオ" panose="020B0604030504040204" pitchFamily="50" charset="-128"/>
              <a:ea typeface="メイリオ" panose="020B0604030504040204" pitchFamily="50" charset="-128"/>
            </a:endParaRPr>
          </a:p>
        </p:txBody>
      </p:sp>
      <p:sp>
        <p:nvSpPr>
          <p:cNvPr id="27" name="タイトル 3">
            <a:extLst>
              <a:ext uri="{FF2B5EF4-FFF2-40B4-BE49-F238E27FC236}">
                <a16:creationId xmlns:a16="http://schemas.microsoft.com/office/drawing/2014/main" id="{77EDDB4D-C572-4200-B73E-39C4C23182E4}"/>
              </a:ext>
            </a:extLst>
          </p:cNvPr>
          <p:cNvSpPr txBox="1">
            <a:spLocks/>
          </p:cNvSpPr>
          <p:nvPr/>
        </p:nvSpPr>
        <p:spPr>
          <a:xfrm>
            <a:off x="267384" y="6481971"/>
            <a:ext cx="2224145" cy="3097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dirty="0">
                <a:latin typeface="メイリオ" panose="020B0604030504040204" pitchFamily="50" charset="-128"/>
                <a:ea typeface="メイリオ" panose="020B0604030504040204" pitchFamily="50" charset="-128"/>
              </a:rPr>
              <a:t>参考：介護予防研修テキスト</a:t>
            </a:r>
          </a:p>
        </p:txBody>
      </p:sp>
      <p:sp>
        <p:nvSpPr>
          <p:cNvPr id="28" name="タイトル 1">
            <a:extLst>
              <a:ext uri="{FF2B5EF4-FFF2-40B4-BE49-F238E27FC236}">
                <a16:creationId xmlns:a16="http://schemas.microsoft.com/office/drawing/2014/main" id="{8A77414E-6590-4E5D-8B14-CA73A952B56A}"/>
              </a:ext>
            </a:extLst>
          </p:cNvPr>
          <p:cNvSpPr txBox="1">
            <a:spLocks/>
          </p:cNvSpPr>
          <p:nvPr/>
        </p:nvSpPr>
        <p:spPr>
          <a:xfrm>
            <a:off x="2114365" y="71509"/>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9A3FB7"/>
                </a:solidFill>
                <a:latin typeface="メイリオ" panose="020B0604030504040204" pitchFamily="50" charset="-128"/>
                <a:ea typeface="メイリオ" panose="020B0604030504040204" pitchFamily="50" charset="-128"/>
              </a:rPr>
              <a:t>閉じこもり・うつ</a:t>
            </a:r>
          </a:p>
        </p:txBody>
      </p:sp>
      <p:pic>
        <p:nvPicPr>
          <p:cNvPr id="4" name="オーディオ 3">
            <a:hlinkClick r:id="" action="ppaction://media"/>
            <a:extLst>
              <a:ext uri="{FF2B5EF4-FFF2-40B4-BE49-F238E27FC236}">
                <a16:creationId xmlns:a16="http://schemas.microsoft.com/office/drawing/2014/main" id="{BFC36D74-1227-41B5-AFC0-D25DA2A913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3263135"/>
      </p:ext>
    </p:extLst>
  </p:cSld>
  <p:clrMapOvr>
    <a:masterClrMapping/>
  </p:clrMapOvr>
  <mc:AlternateContent xmlns:mc="http://schemas.openxmlformats.org/markup-compatibility/2006" xmlns:p14="http://schemas.microsoft.com/office/powerpoint/2010/main">
    <mc:Choice Requires="p14">
      <p:transition spd="slow" p14:dur="2000" advTm="15087"/>
    </mc:Choice>
    <mc:Fallback xmlns="">
      <p:transition spd="slow" advTm="15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閉じこもりの予防</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2" name="コンテンツ プレースホルダー 2">
            <a:extLst>
              <a:ext uri="{FF2B5EF4-FFF2-40B4-BE49-F238E27FC236}">
                <a16:creationId xmlns:a16="http://schemas.microsoft.com/office/drawing/2014/main" id="{6F758FF5-E253-47F6-8A28-6A401701A4E4}"/>
              </a:ext>
            </a:extLst>
          </p:cNvPr>
          <p:cNvSpPr txBox="1">
            <a:spLocks/>
          </p:cNvSpPr>
          <p:nvPr/>
        </p:nvSpPr>
        <p:spPr>
          <a:xfrm>
            <a:off x="1127448" y="1682336"/>
            <a:ext cx="10513168" cy="30243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3700"/>
              </a:lnSpc>
              <a:buNone/>
            </a:pPr>
            <a:r>
              <a:rPr lang="ja-JP" altLang="en-US" sz="3200" b="1" dirty="0">
                <a:latin typeface="メイリオ" panose="020B0604030504040204" pitchFamily="50" charset="-128"/>
                <a:ea typeface="メイリオ" panose="020B0604030504040204" pitchFamily="50" charset="-128"/>
              </a:rPr>
              <a:t>◎外出をうながす</a:t>
            </a:r>
            <a:endParaRPr lang="en-US" altLang="ja-JP" sz="3200" b="1" dirty="0">
              <a:latin typeface="メイリオ" panose="020B0604030504040204" pitchFamily="50" charset="-128"/>
              <a:ea typeface="メイリオ" panose="020B0604030504040204" pitchFamily="50" charset="-128"/>
            </a:endParaRPr>
          </a:p>
          <a:p>
            <a:pPr marL="0" indent="0">
              <a:lnSpc>
                <a:spcPts val="3700"/>
              </a:lnSpc>
              <a:buNone/>
            </a:pPr>
            <a:r>
              <a:rPr lang="ja-JP" altLang="en-US" dirty="0">
                <a:latin typeface="メイリオ" panose="020B0604030504040204" pitchFamily="50" charset="-128"/>
                <a:ea typeface="メイリオ" panose="020B0604030504040204" pitchFamily="50" charset="-128"/>
              </a:rPr>
              <a:t>　少なくとも週に１回外出するようにうながしましょう</a:t>
            </a:r>
            <a:endParaRPr lang="en-US" altLang="ja-JP" dirty="0">
              <a:latin typeface="メイリオ" panose="020B0604030504040204" pitchFamily="50" charset="-128"/>
              <a:ea typeface="メイリオ" panose="020B0604030504040204" pitchFamily="50" charset="-128"/>
            </a:endParaRPr>
          </a:p>
          <a:p>
            <a:pPr marL="0" indent="0">
              <a:lnSpc>
                <a:spcPts val="3700"/>
              </a:lnSpc>
              <a:buNone/>
            </a:pP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外を歩くと気持ちがいい</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など、声掛けをしましょう</a:t>
            </a:r>
            <a:endParaRPr lang="en-US" altLang="ja-JP" dirty="0">
              <a:latin typeface="メイリオ" panose="020B0604030504040204" pitchFamily="50" charset="-128"/>
              <a:ea typeface="メイリオ" panose="020B0604030504040204" pitchFamily="50" charset="-128"/>
            </a:endParaRPr>
          </a:p>
          <a:p>
            <a:pPr marL="0" indent="0">
              <a:lnSpc>
                <a:spcPts val="3700"/>
              </a:lnSpc>
              <a:buNone/>
            </a:pP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危ないから外に出ないで</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は禁句です。高齢者を心配して</a:t>
            </a:r>
            <a:endParaRPr lang="en-US" altLang="ja-JP" dirty="0">
              <a:latin typeface="メイリオ" panose="020B0604030504040204" pitchFamily="50" charset="-128"/>
              <a:ea typeface="メイリオ" panose="020B0604030504040204" pitchFamily="50" charset="-128"/>
            </a:endParaRPr>
          </a:p>
          <a:p>
            <a:pPr marL="0" indent="0">
              <a:lnSpc>
                <a:spcPts val="3700"/>
              </a:lnSpc>
              <a:buNone/>
            </a:pPr>
            <a:r>
              <a:rPr lang="ja-JP" altLang="en-US" dirty="0">
                <a:latin typeface="メイリオ" panose="020B0604030504040204" pitchFamily="50" charset="-128"/>
                <a:ea typeface="メイリオ" panose="020B0604030504040204" pitchFamily="50" charset="-128"/>
              </a:rPr>
              <a:t>　家族が外出を止めることがありますので注意が必要です</a:t>
            </a:r>
            <a:endParaRPr lang="en-US" altLang="ja-JP" sz="1100" dirty="0">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E75AFA3F-7F9B-4B81-BE97-7E4AE85B6F16}"/>
              </a:ext>
            </a:extLst>
          </p:cNvPr>
          <p:cNvSpPr txBox="1">
            <a:spLocks/>
          </p:cNvSpPr>
          <p:nvPr/>
        </p:nvSpPr>
        <p:spPr>
          <a:xfrm>
            <a:off x="2153816" y="41272"/>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9A3FB7"/>
                </a:solidFill>
                <a:latin typeface="メイリオ" panose="020B0604030504040204" pitchFamily="50" charset="-128"/>
                <a:ea typeface="メイリオ" panose="020B0604030504040204" pitchFamily="50" charset="-128"/>
              </a:rPr>
              <a:t>閉じこもり・うつ</a:t>
            </a:r>
          </a:p>
        </p:txBody>
      </p:sp>
      <p:sp>
        <p:nvSpPr>
          <p:cNvPr id="11" name="コンテンツ プレースホルダー 2">
            <a:extLst>
              <a:ext uri="{FF2B5EF4-FFF2-40B4-BE49-F238E27FC236}">
                <a16:creationId xmlns:a16="http://schemas.microsoft.com/office/drawing/2014/main" id="{BAF79F5B-F709-4C74-BE94-48E5AA5A2A39}"/>
              </a:ext>
            </a:extLst>
          </p:cNvPr>
          <p:cNvSpPr txBox="1">
            <a:spLocks/>
          </p:cNvSpPr>
          <p:nvPr/>
        </p:nvSpPr>
        <p:spPr>
          <a:xfrm>
            <a:off x="1127448" y="4829845"/>
            <a:ext cx="10513168" cy="1857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3700"/>
              </a:lnSpc>
              <a:buNone/>
            </a:pPr>
            <a:r>
              <a:rPr lang="ja-JP" altLang="en-US" sz="3200" b="1" dirty="0">
                <a:latin typeface="メイリオ" panose="020B0604030504040204" pitchFamily="50" charset="-128"/>
                <a:ea typeface="メイリオ" panose="020B0604030504040204" pitchFamily="50" charset="-128"/>
              </a:rPr>
              <a:t>◎外出できない場合</a:t>
            </a:r>
            <a:endParaRPr lang="en-US" altLang="ja-JP" sz="3200" b="1" dirty="0">
              <a:latin typeface="メイリオ" panose="020B0604030504040204" pitchFamily="50" charset="-128"/>
              <a:ea typeface="メイリオ" panose="020B0604030504040204" pitchFamily="50" charset="-128"/>
            </a:endParaRPr>
          </a:p>
          <a:p>
            <a:pPr marL="0" indent="0">
              <a:lnSpc>
                <a:spcPts val="3700"/>
              </a:lnSpc>
              <a:buNone/>
            </a:pPr>
            <a:r>
              <a:rPr lang="ja-JP" altLang="en-US" dirty="0">
                <a:latin typeface="メイリオ" panose="020B0604030504040204" pitchFamily="50" charset="-128"/>
                <a:ea typeface="メイリオ" panose="020B0604030504040204" pitchFamily="50" charset="-128"/>
              </a:rPr>
              <a:t>　友達やボランティアが訪問して会話を楽しんだり、電話や　　　　　　　　　</a:t>
            </a:r>
            <a:endParaRPr lang="en-US" altLang="ja-JP" dirty="0">
              <a:latin typeface="メイリオ" panose="020B0604030504040204" pitchFamily="50" charset="-128"/>
              <a:ea typeface="メイリオ" panose="020B0604030504040204" pitchFamily="50" charset="-128"/>
            </a:endParaRPr>
          </a:p>
          <a:p>
            <a:pPr marL="0" indent="0">
              <a:lnSpc>
                <a:spcPts val="3700"/>
              </a:lnSpc>
              <a:buNone/>
            </a:pPr>
            <a:r>
              <a:rPr lang="ja-JP" altLang="en-US" dirty="0">
                <a:latin typeface="メイリオ" panose="020B0604030504040204" pitchFamily="50" charset="-128"/>
                <a:ea typeface="メイリオ" panose="020B0604030504040204" pitchFamily="50" charset="-128"/>
              </a:rPr>
              <a:t>　メールで交流するのもよいでしょう</a:t>
            </a:r>
          </a:p>
        </p:txBody>
      </p:sp>
      <p:pic>
        <p:nvPicPr>
          <p:cNvPr id="4" name="オーディオ 3">
            <a:hlinkClick r:id="" action="ppaction://media"/>
            <a:extLst>
              <a:ext uri="{FF2B5EF4-FFF2-40B4-BE49-F238E27FC236}">
                <a16:creationId xmlns:a16="http://schemas.microsoft.com/office/drawing/2014/main" id="{49080AC8-CB82-47CC-9067-B32183663B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5632604"/>
      </p:ext>
    </p:extLst>
  </p:cSld>
  <p:clrMapOvr>
    <a:masterClrMapping/>
  </p:clrMapOvr>
  <mc:AlternateContent xmlns:mc="http://schemas.openxmlformats.org/markup-compatibility/2006" xmlns:p14="http://schemas.microsoft.com/office/powerpoint/2010/main">
    <mc:Choice Requires="p14">
      <p:transition spd="slow" p14:dur="2000" advTm="55290"/>
    </mc:Choice>
    <mc:Fallback xmlns="">
      <p:transition spd="slow" advTm="55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うつについて</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FF72F2C6-DB32-4CC5-A1CC-D2B8923F9349}"/>
              </a:ext>
            </a:extLst>
          </p:cNvPr>
          <p:cNvSpPr/>
          <p:nvPr/>
        </p:nvSpPr>
        <p:spPr>
          <a:xfrm>
            <a:off x="1314006" y="2693997"/>
            <a:ext cx="9409170" cy="1331134"/>
          </a:xfrm>
          <a:prstGeom prst="rect">
            <a:avLst/>
          </a:prstGeom>
        </p:spPr>
        <p:txBody>
          <a:bodyPr wrap="square">
            <a:spAutoFit/>
          </a:bodyPr>
          <a:lstStyle/>
          <a:p>
            <a:pPr>
              <a:lnSpc>
                <a:spcPct val="150000"/>
              </a:lnSpc>
            </a:pPr>
            <a:r>
              <a:rPr lang="ja-JP" altLang="en-US" sz="2800" dirty="0">
                <a:latin typeface="UD デジタル 教科書体 N-R" panose="02020400000000000000" pitchFamily="17" charset="-128"/>
                <a:ea typeface="UD デジタル 教科書体 N-R" panose="02020400000000000000" pitchFamily="17" charset="-128"/>
              </a:rPr>
              <a:t>　</a:t>
            </a:r>
            <a:endParaRPr lang="en-US" altLang="ja-JP" sz="2800" dirty="0">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latin typeface="メイリオ" panose="020B0604030504040204" pitchFamily="50" charset="-128"/>
              <a:ea typeface="メイリオ" panose="020B0604030504040204" pitchFamily="50" charset="-128"/>
            </a:endParaRPr>
          </a:p>
        </p:txBody>
      </p:sp>
      <p:sp>
        <p:nvSpPr>
          <p:cNvPr id="12" name="コンテンツ プレースホルダー 2">
            <a:extLst>
              <a:ext uri="{FF2B5EF4-FFF2-40B4-BE49-F238E27FC236}">
                <a16:creationId xmlns:a16="http://schemas.microsoft.com/office/drawing/2014/main" id="{6F758FF5-E253-47F6-8A28-6A401701A4E4}"/>
              </a:ext>
            </a:extLst>
          </p:cNvPr>
          <p:cNvSpPr txBox="1">
            <a:spLocks/>
          </p:cNvSpPr>
          <p:nvPr/>
        </p:nvSpPr>
        <p:spPr>
          <a:xfrm>
            <a:off x="551384" y="1687407"/>
            <a:ext cx="11246473" cy="45985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ja-JP" altLang="en-US" sz="3200" dirty="0">
                <a:latin typeface="メイリオ" panose="020B0604030504040204" pitchFamily="50" charset="-128"/>
                <a:ea typeface="メイリオ" panose="020B0604030504040204" pitchFamily="50" charset="-128"/>
              </a:rPr>
              <a:t>　うつとは、精神的なエネルギーが低下して、気分がひどく落ち込んだり、何にも興味を持てなくなったり、なんとなくだるかったりして強い苦痛を感じ、日常の生活に支障が現れるまでになった状態です。　　</a:t>
            </a:r>
            <a:endParaRPr lang="en-US" altLang="ja-JP" sz="3200" dirty="0">
              <a:latin typeface="メイリオ" panose="020B0604030504040204" pitchFamily="50" charset="-128"/>
              <a:ea typeface="メイリオ" panose="020B0604030504040204" pitchFamily="50" charset="-128"/>
            </a:endParaRPr>
          </a:p>
          <a:p>
            <a:pPr marL="0" indent="0">
              <a:lnSpc>
                <a:spcPct val="150000"/>
              </a:lnSpc>
              <a:buNone/>
            </a:pPr>
            <a:r>
              <a:rPr lang="ja-JP" altLang="en-US" sz="3200" dirty="0">
                <a:latin typeface="メイリオ" panose="020B0604030504040204" pitchFamily="50" charset="-128"/>
                <a:ea typeface="メイリオ" panose="020B0604030504040204" pitchFamily="50" charset="-128"/>
              </a:rPr>
              <a:t>　高齢になると、ある程度の活動性は落ちますが、それでも閉じこもりがちで元気がないことは心配です。</a:t>
            </a:r>
            <a:endParaRPr lang="en-US" altLang="ja-JP" sz="3200" dirty="0">
              <a:latin typeface="メイリオ" panose="020B0604030504040204" pitchFamily="50" charset="-128"/>
              <a:ea typeface="メイリオ" panose="020B0604030504040204" pitchFamily="50" charset="-128"/>
            </a:endParaRPr>
          </a:p>
          <a:p>
            <a:pPr marL="0" indent="0">
              <a:lnSpc>
                <a:spcPct val="150000"/>
              </a:lnSpc>
              <a:buNone/>
            </a:pPr>
            <a:endParaRPr lang="en-US" altLang="ja-JP" sz="3200" dirty="0">
              <a:latin typeface="メイリオ" panose="020B0604030504040204" pitchFamily="50" charset="-128"/>
              <a:ea typeface="メイリオ" panose="020B0604030504040204" pitchFamily="50" charset="-128"/>
            </a:endParaRPr>
          </a:p>
          <a:p>
            <a:pPr marL="0" indent="0">
              <a:lnSpc>
                <a:spcPct val="150000"/>
              </a:lnSpc>
              <a:buNone/>
            </a:pPr>
            <a:endParaRPr lang="en-US" altLang="ja-JP" sz="3200" dirty="0">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7EC58BD2-B3BC-4332-91A9-85C88B90DE85}"/>
              </a:ext>
            </a:extLst>
          </p:cNvPr>
          <p:cNvSpPr txBox="1">
            <a:spLocks/>
          </p:cNvSpPr>
          <p:nvPr/>
        </p:nvSpPr>
        <p:spPr>
          <a:xfrm>
            <a:off x="2153816" y="56082"/>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9A3FB7"/>
                </a:solidFill>
                <a:latin typeface="メイリオ" panose="020B0604030504040204" pitchFamily="50" charset="-128"/>
                <a:ea typeface="メイリオ" panose="020B0604030504040204" pitchFamily="50" charset="-128"/>
              </a:rPr>
              <a:t>閉じこもり・うつ</a:t>
            </a:r>
          </a:p>
        </p:txBody>
      </p:sp>
      <p:pic>
        <p:nvPicPr>
          <p:cNvPr id="4" name="オーディオ 3">
            <a:hlinkClick r:id="" action="ppaction://media"/>
            <a:extLst>
              <a:ext uri="{FF2B5EF4-FFF2-40B4-BE49-F238E27FC236}">
                <a16:creationId xmlns:a16="http://schemas.microsoft.com/office/drawing/2014/main" id="{F02B4545-9C27-42D5-9AA1-FDA24F4EF7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49660951"/>
      </p:ext>
    </p:extLst>
  </p:cSld>
  <p:clrMapOvr>
    <a:masterClrMapping/>
  </p:clrMapOvr>
  <mc:AlternateContent xmlns:mc="http://schemas.openxmlformats.org/markup-compatibility/2006" xmlns:p14="http://schemas.microsoft.com/office/powerpoint/2010/main">
    <mc:Choice Requires="p14">
      <p:transition spd="slow" p14:dur="2000" advTm="38936"/>
    </mc:Choice>
    <mc:Fallback xmlns="">
      <p:transition spd="slow" advTm="38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高齢者のうつの原因</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FF72F2C6-DB32-4CC5-A1CC-D2B8923F9349}"/>
              </a:ext>
            </a:extLst>
          </p:cNvPr>
          <p:cNvSpPr/>
          <p:nvPr/>
        </p:nvSpPr>
        <p:spPr>
          <a:xfrm>
            <a:off x="1314006" y="2693997"/>
            <a:ext cx="9409170" cy="1331134"/>
          </a:xfrm>
          <a:prstGeom prst="rect">
            <a:avLst/>
          </a:prstGeom>
        </p:spPr>
        <p:txBody>
          <a:bodyPr wrap="square">
            <a:spAutoFit/>
          </a:bodyPr>
          <a:lstStyle/>
          <a:p>
            <a:pPr>
              <a:lnSpc>
                <a:spcPct val="150000"/>
              </a:lnSpc>
            </a:pPr>
            <a:r>
              <a:rPr lang="ja-JP" altLang="en-US" sz="2800" dirty="0">
                <a:latin typeface="UD デジタル 教科書体 N-R" panose="02020400000000000000" pitchFamily="17" charset="-128"/>
                <a:ea typeface="UD デジタル 教科書体 N-R" panose="02020400000000000000" pitchFamily="17" charset="-128"/>
              </a:rPr>
              <a:t>　</a:t>
            </a:r>
            <a:endParaRPr lang="en-US" altLang="ja-JP" sz="2800" dirty="0">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latin typeface="メイリオ" panose="020B0604030504040204" pitchFamily="50" charset="-128"/>
              <a:ea typeface="メイリオ" panose="020B0604030504040204" pitchFamily="50" charset="-128"/>
            </a:endParaRPr>
          </a:p>
        </p:txBody>
      </p:sp>
      <p:sp>
        <p:nvSpPr>
          <p:cNvPr id="10" name="コンテンツ プレースホルダー 2">
            <a:extLst>
              <a:ext uri="{FF2B5EF4-FFF2-40B4-BE49-F238E27FC236}">
                <a16:creationId xmlns:a16="http://schemas.microsoft.com/office/drawing/2014/main" id="{38F558C6-C3B9-4C1D-9F3D-BBC7B57A6FB2}"/>
              </a:ext>
            </a:extLst>
          </p:cNvPr>
          <p:cNvSpPr txBox="1">
            <a:spLocks/>
          </p:cNvSpPr>
          <p:nvPr/>
        </p:nvSpPr>
        <p:spPr>
          <a:xfrm>
            <a:off x="767408" y="1745956"/>
            <a:ext cx="10862052" cy="4542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4000"/>
              </a:lnSpc>
              <a:buNone/>
            </a:pPr>
            <a:r>
              <a:rPr lang="ja-JP" altLang="en-US" dirty="0">
                <a:latin typeface="メイリオ" panose="020B0604030504040204" pitchFamily="50" charset="-128"/>
                <a:ea typeface="メイリオ" panose="020B0604030504040204" pitchFamily="50" charset="-128"/>
              </a:rPr>
              <a:t>高齢者のうつの原因は、</a:t>
            </a:r>
            <a:endParaRPr lang="en-US" altLang="ja-JP" dirty="0">
              <a:latin typeface="メイリオ" panose="020B0604030504040204" pitchFamily="50" charset="-128"/>
              <a:ea typeface="メイリオ" panose="020B0604030504040204" pitchFamily="50" charset="-128"/>
            </a:endParaRPr>
          </a:p>
          <a:p>
            <a:pPr marL="0" indent="0">
              <a:lnSpc>
                <a:spcPts val="4000"/>
              </a:lnSpc>
              <a:buNone/>
            </a:pPr>
            <a:r>
              <a:rPr lang="ja-JP" altLang="en-US" dirty="0">
                <a:latin typeface="メイリオ" panose="020B0604030504040204" pitchFamily="50" charset="-128"/>
                <a:ea typeface="メイリオ" panose="020B0604030504040204" pitchFamily="50" charset="-128"/>
              </a:rPr>
              <a:t>　</a:t>
            </a:r>
            <a:r>
              <a:rPr lang="ja-JP" altLang="en-US" b="1" dirty="0">
                <a:latin typeface="メイリオ" panose="020B0604030504040204" pitchFamily="50" charset="-128"/>
                <a:ea typeface="メイリオ" panose="020B0604030504040204" pitchFamily="50" charset="-128"/>
              </a:rPr>
              <a:t>①</a:t>
            </a:r>
            <a:r>
              <a:rPr lang="ja-JP" altLang="en-US" b="1" u="sng" dirty="0">
                <a:latin typeface="メイリオ" panose="020B0604030504040204" pitchFamily="50" charset="-128"/>
                <a:ea typeface="メイリオ" panose="020B0604030504040204" pitchFamily="50" charset="-128"/>
              </a:rPr>
              <a:t>外因性</a:t>
            </a:r>
            <a:r>
              <a:rPr lang="ja-JP" altLang="en-US" dirty="0">
                <a:latin typeface="メイリオ" panose="020B0604030504040204" pitchFamily="50" charset="-128"/>
                <a:ea typeface="メイリオ" panose="020B0604030504040204" pitchFamily="50" charset="-128"/>
              </a:rPr>
              <a:t>（病気からくる不安感・痛みなどの苦痛など）</a:t>
            </a:r>
            <a:endParaRPr lang="en-US" altLang="ja-JP" dirty="0">
              <a:latin typeface="メイリオ" panose="020B0604030504040204" pitchFamily="50" charset="-128"/>
              <a:ea typeface="メイリオ" panose="020B0604030504040204" pitchFamily="50" charset="-128"/>
            </a:endParaRPr>
          </a:p>
          <a:p>
            <a:pPr marL="0" indent="0">
              <a:lnSpc>
                <a:spcPts val="4000"/>
              </a:lnSpc>
              <a:buNone/>
            </a:pPr>
            <a:r>
              <a:rPr lang="ja-JP" altLang="en-US" b="1" dirty="0">
                <a:latin typeface="メイリオ" panose="020B0604030504040204" pitchFamily="50" charset="-128"/>
                <a:ea typeface="メイリオ" panose="020B0604030504040204" pitchFamily="50" charset="-128"/>
              </a:rPr>
              <a:t>　②</a:t>
            </a:r>
            <a:r>
              <a:rPr lang="ja-JP" altLang="en-US" b="1" u="sng" dirty="0">
                <a:latin typeface="メイリオ" panose="020B0604030504040204" pitchFamily="50" charset="-128"/>
                <a:ea typeface="メイリオ" panose="020B0604030504040204" pitchFamily="50" charset="-128"/>
              </a:rPr>
              <a:t>内因性</a:t>
            </a:r>
            <a:r>
              <a:rPr lang="ja-JP" altLang="en-US" dirty="0">
                <a:latin typeface="メイリオ" panose="020B0604030504040204" pitchFamily="50" charset="-128"/>
                <a:ea typeface="メイリオ" panose="020B0604030504040204" pitchFamily="50" charset="-128"/>
              </a:rPr>
              <a:t>（遺伝や体質によるものなど）</a:t>
            </a:r>
            <a:endParaRPr lang="en-US" altLang="ja-JP" dirty="0">
              <a:latin typeface="メイリオ" panose="020B0604030504040204" pitchFamily="50" charset="-128"/>
              <a:ea typeface="メイリオ" panose="020B0604030504040204" pitchFamily="50" charset="-128"/>
            </a:endParaRPr>
          </a:p>
          <a:p>
            <a:pPr marL="0" indent="0">
              <a:lnSpc>
                <a:spcPts val="4000"/>
              </a:lnSpc>
              <a:buNone/>
            </a:pPr>
            <a:r>
              <a:rPr lang="ja-JP" altLang="en-US" b="1" dirty="0">
                <a:latin typeface="メイリオ" panose="020B0604030504040204" pitchFamily="50" charset="-128"/>
                <a:ea typeface="メイリオ" panose="020B0604030504040204" pitchFamily="50" charset="-128"/>
              </a:rPr>
              <a:t>　③</a:t>
            </a:r>
            <a:r>
              <a:rPr lang="ja-JP" altLang="en-US" b="1" u="sng" dirty="0">
                <a:latin typeface="メイリオ" panose="020B0604030504040204" pitchFamily="50" charset="-128"/>
                <a:ea typeface="メイリオ" panose="020B0604030504040204" pitchFamily="50" charset="-128"/>
              </a:rPr>
              <a:t>心因性</a:t>
            </a:r>
            <a:r>
              <a:rPr lang="ja-JP" altLang="en-US" dirty="0">
                <a:latin typeface="メイリオ" panose="020B0604030504040204" pitchFamily="50" charset="-128"/>
                <a:ea typeface="メイリオ" panose="020B0604030504040204" pitchFamily="50" charset="-128"/>
              </a:rPr>
              <a:t>（退職、子供の自立、親しい人や配偶者の死、</a:t>
            </a:r>
            <a:endParaRPr lang="en-US" altLang="ja-JP" dirty="0">
              <a:latin typeface="メイリオ" panose="020B0604030504040204" pitchFamily="50" charset="-128"/>
              <a:ea typeface="メイリオ" panose="020B0604030504040204" pitchFamily="50" charset="-128"/>
            </a:endParaRPr>
          </a:p>
          <a:p>
            <a:pPr marL="0" indent="0">
              <a:lnSpc>
                <a:spcPts val="4000"/>
              </a:lnSpc>
              <a:buNone/>
            </a:pPr>
            <a:r>
              <a:rPr lang="ja-JP" altLang="en-US" dirty="0">
                <a:latin typeface="メイリオ" panose="020B0604030504040204" pitchFamily="50" charset="-128"/>
                <a:ea typeface="メイリオ" panose="020B0604030504040204" pitchFamily="50" charset="-128"/>
              </a:rPr>
              <a:t>　　　　　　環境の変化など）　　　　に分けて考えられます。</a:t>
            </a:r>
            <a:endParaRPr lang="en-US" altLang="ja-JP" dirty="0">
              <a:latin typeface="メイリオ" panose="020B0604030504040204" pitchFamily="50" charset="-128"/>
              <a:ea typeface="メイリオ" panose="020B0604030504040204" pitchFamily="50" charset="-128"/>
            </a:endParaRPr>
          </a:p>
          <a:p>
            <a:pPr marL="0" indent="0">
              <a:lnSpc>
                <a:spcPts val="4000"/>
              </a:lnSpc>
              <a:buNone/>
            </a:pPr>
            <a:r>
              <a:rPr lang="ja-JP" altLang="en-US" dirty="0">
                <a:latin typeface="メイリオ" panose="020B0604030504040204" pitchFamily="50" charset="-128"/>
                <a:ea typeface="メイリオ" panose="020B0604030504040204" pitchFamily="50" charset="-128"/>
              </a:rPr>
              <a:t>　また、処方されている薬剤によって二次的に起こるうつ症状や、</a:t>
            </a:r>
            <a:endParaRPr lang="en-US" altLang="ja-JP" dirty="0">
              <a:latin typeface="メイリオ" panose="020B0604030504040204" pitchFamily="50" charset="-128"/>
              <a:ea typeface="メイリオ" panose="020B0604030504040204" pitchFamily="50" charset="-128"/>
            </a:endParaRPr>
          </a:p>
          <a:p>
            <a:pPr marL="0" indent="0">
              <a:lnSpc>
                <a:spcPts val="4000"/>
              </a:lnSpc>
              <a:buNone/>
            </a:pPr>
            <a:r>
              <a:rPr lang="ja-JP" altLang="en-US" dirty="0">
                <a:latin typeface="メイリオ" panose="020B0604030504040204" pitchFamily="50" charset="-128"/>
                <a:ea typeface="メイリオ" panose="020B0604030504040204" pitchFamily="50" charset="-128"/>
              </a:rPr>
              <a:t>過剰な内服によって起こる場合もありますので、注意が必要です。</a:t>
            </a:r>
            <a:endParaRPr lang="en-US" altLang="ja-JP" dirty="0">
              <a:latin typeface="メイリオ" panose="020B0604030504040204" pitchFamily="50" charset="-128"/>
              <a:ea typeface="メイリオ" panose="020B0604030504040204" pitchFamily="50" charset="-128"/>
            </a:endParaRPr>
          </a:p>
        </p:txBody>
      </p:sp>
      <p:sp>
        <p:nvSpPr>
          <p:cNvPr id="12" name="タイトル 1">
            <a:extLst>
              <a:ext uri="{FF2B5EF4-FFF2-40B4-BE49-F238E27FC236}">
                <a16:creationId xmlns:a16="http://schemas.microsoft.com/office/drawing/2014/main" id="{56B0DDF1-02DD-4B2E-9512-0AE15360D05B}"/>
              </a:ext>
            </a:extLst>
          </p:cNvPr>
          <p:cNvSpPr txBox="1">
            <a:spLocks/>
          </p:cNvSpPr>
          <p:nvPr/>
        </p:nvSpPr>
        <p:spPr>
          <a:xfrm>
            <a:off x="2076407" y="32100"/>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9A3FB7"/>
                </a:solidFill>
                <a:latin typeface="メイリオ" panose="020B0604030504040204" pitchFamily="50" charset="-128"/>
                <a:ea typeface="メイリオ" panose="020B0604030504040204" pitchFamily="50" charset="-128"/>
              </a:rPr>
              <a:t>閉じこもり・うつ</a:t>
            </a:r>
          </a:p>
        </p:txBody>
      </p:sp>
      <p:pic>
        <p:nvPicPr>
          <p:cNvPr id="4" name="オーディオ 3">
            <a:hlinkClick r:id="" action="ppaction://media"/>
            <a:extLst>
              <a:ext uri="{FF2B5EF4-FFF2-40B4-BE49-F238E27FC236}">
                <a16:creationId xmlns:a16="http://schemas.microsoft.com/office/drawing/2014/main" id="{AAAE0CB8-46CD-4830-9636-66A9F27188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11988086"/>
      </p:ext>
    </p:extLst>
  </p:cSld>
  <p:clrMapOvr>
    <a:masterClrMapping/>
  </p:clrMapOvr>
  <mc:AlternateContent xmlns:mc="http://schemas.openxmlformats.org/markup-compatibility/2006" xmlns:p14="http://schemas.microsoft.com/office/powerpoint/2010/main">
    <mc:Choice Requires="p14">
      <p:transition spd="slow" p14:dur="2000" advTm="41112"/>
    </mc:Choice>
    <mc:Fallback xmlns="">
      <p:transition spd="slow" advTm="41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75181</TotalTime>
  <Words>2386</Words>
  <Application>Microsoft Office PowerPoint</Application>
  <PresentationFormat>ワイド画面</PresentationFormat>
  <Paragraphs>218</Paragraphs>
  <Slides>15</Slides>
  <Notes>15</Notes>
  <HiddenSlides>0</HiddenSlides>
  <MMClips>15</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15</vt:i4>
      </vt:variant>
    </vt:vector>
  </HeadingPairs>
  <TitlesOfParts>
    <vt:vector size="22" baseType="lpstr">
      <vt:lpstr>UD デジタル 教科書体 N-R</vt:lpstr>
      <vt:lpstr>メイリオ</vt:lpstr>
      <vt:lpstr>Arial</vt:lpstr>
      <vt:lpstr>Calibri</vt:lpstr>
      <vt:lpstr>Calibri Light</vt:lpstr>
      <vt:lpstr>Times New Roman</vt:lpstr>
      <vt:lpstr>Office Theme</vt:lpstr>
      <vt:lpstr>閉じこもり・うつ</vt:lpstr>
      <vt:lpstr>閉じこもり・うつ</vt:lpstr>
      <vt:lpstr>閉じこもりについて</vt:lpstr>
      <vt:lpstr>高齢者の閉じこもり</vt:lpstr>
      <vt:lpstr>閉じこもりと要介護要因</vt:lpstr>
      <vt:lpstr>閉じこもりと要介護要因</vt:lpstr>
      <vt:lpstr>閉じこもりの予防</vt:lpstr>
      <vt:lpstr>うつについて</vt:lpstr>
      <vt:lpstr>高齢者のうつの原因</vt:lpstr>
      <vt:lpstr>高齢者のうつの症状</vt:lpstr>
      <vt:lpstr>認知症とのちがい</vt:lpstr>
      <vt:lpstr>認知症とのちがい</vt:lpstr>
      <vt:lpstr>うつの予防</vt:lpstr>
      <vt:lpstr>ご近所サポーターさんへのおねがい</vt:lpstr>
      <vt:lpstr>参考資料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内田</dc:creator>
  <cp:lastModifiedBy>user01</cp:lastModifiedBy>
  <cp:revision>952</cp:revision>
  <cp:lastPrinted>2021-08-26T02:55:27Z</cp:lastPrinted>
  <dcterms:created xsi:type="dcterms:W3CDTF">2014-01-21T09:44:01Z</dcterms:created>
  <dcterms:modified xsi:type="dcterms:W3CDTF">2021-09-14T00:21:02Z</dcterms:modified>
</cp:coreProperties>
</file>